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85" r:id="rId2"/>
    <p:sldMasterId id="2147483697" r:id="rId3"/>
    <p:sldMasterId id="2147483709" r:id="rId4"/>
    <p:sldMasterId id="2147483721" r:id="rId5"/>
    <p:sldMasterId id="2147483733" r:id="rId6"/>
    <p:sldMasterId id="2147483745" r:id="rId7"/>
    <p:sldMasterId id="2147483757" r:id="rId8"/>
    <p:sldMasterId id="2147483769" r:id="rId9"/>
    <p:sldMasterId id="2147483781" r:id="rId10"/>
    <p:sldMasterId id="2147483793" r:id="rId11"/>
    <p:sldMasterId id="2147483805" r:id="rId12"/>
    <p:sldMasterId id="2147483817" r:id="rId13"/>
    <p:sldMasterId id="2147483829" r:id="rId14"/>
    <p:sldMasterId id="2147483841" r:id="rId15"/>
    <p:sldMasterId id="2147483853" r:id="rId16"/>
    <p:sldMasterId id="2147483865" r:id="rId17"/>
  </p:sldMasterIdLst>
  <p:notesMasterIdLst>
    <p:notesMasterId r:id="rId37"/>
  </p:notesMasterIdLst>
  <p:sldIdLst>
    <p:sldId id="277" r:id="rId18"/>
    <p:sldId id="284" r:id="rId19"/>
    <p:sldId id="291" r:id="rId20"/>
    <p:sldId id="298" r:id="rId21"/>
    <p:sldId id="285" r:id="rId22"/>
    <p:sldId id="287" r:id="rId23"/>
    <p:sldId id="288" r:id="rId24"/>
    <p:sldId id="289" r:id="rId25"/>
    <p:sldId id="297" r:id="rId26"/>
    <p:sldId id="296" r:id="rId27"/>
    <p:sldId id="280" r:id="rId28"/>
    <p:sldId id="279" r:id="rId29"/>
    <p:sldId id="281" r:id="rId30"/>
    <p:sldId id="282" r:id="rId31"/>
    <p:sldId id="283" r:id="rId32"/>
    <p:sldId id="293" r:id="rId33"/>
    <p:sldId id="294" r:id="rId34"/>
    <p:sldId id="295" r:id="rId35"/>
    <p:sldId id="299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CCCCFF"/>
    <a:srgbClr val="CCFFFF"/>
    <a:srgbClr val="0033CC"/>
    <a:srgbClr val="CCECFF"/>
    <a:srgbClr val="0099FF"/>
    <a:srgbClr val="D3E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53" autoAdjust="0"/>
  </p:normalViewPr>
  <p:slideViewPr>
    <p:cSldViewPr>
      <p:cViewPr varScale="1">
        <p:scale>
          <a:sx n="124" d="100"/>
          <a:sy n="12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JG\Desktop\17%20country%20domestic%20work%20time%20plu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Users\JG\Desktop\17%20country%20domestic%20work%20time%20plus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676110061844984E-2"/>
          <c:y val="2.487257513392821E-2"/>
          <c:w val="0.90068696070806953"/>
          <c:h val="0.92151174798241786"/>
        </c:manualLayout>
      </c:layout>
      <c:lineChart>
        <c:grouping val="standard"/>
        <c:varyColors val="0"/>
        <c:ser>
          <c:idx val="1"/>
          <c:order val="0"/>
          <c:tx>
            <c:strRef>
              <c:f>'5 activity day'!$C$11</c:f>
              <c:strCache>
                <c:ptCount val="1"/>
                <c:pt idx="0">
                  <c:v>Australia</c:v>
                </c:pt>
              </c:strCache>
            </c:strRef>
          </c:tx>
          <c:cat>
            <c:strRef>
              <c:f>'5 activity day'!$A$12:$A$16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day'!$C$12:$C$16</c:f>
              <c:numCache>
                <c:formatCode>0</c:formatCode>
                <c:ptCount val="5"/>
                <c:pt idx="1">
                  <c:v>227.8032</c:v>
                </c:pt>
                <c:pt idx="2">
                  <c:v>186.75800000000001</c:v>
                </c:pt>
                <c:pt idx="3">
                  <c:v>177.035</c:v>
                </c:pt>
                <c:pt idx="4">
                  <c:v>151.96010000000001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'5 activity day'!$D$11</c:f>
              <c:strCache>
                <c:ptCount val="1"/>
                <c:pt idx="0">
                  <c:v>Canada</c:v>
                </c:pt>
              </c:strCache>
            </c:strRef>
          </c:tx>
          <c:cat>
            <c:strRef>
              <c:f>'5 activity day'!$A$12:$A$16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day'!$D$12:$D$16</c:f>
              <c:numCache>
                <c:formatCode>0</c:formatCode>
                <c:ptCount val="5"/>
                <c:pt idx="1">
                  <c:v>208.67080000000001</c:v>
                </c:pt>
                <c:pt idx="2">
                  <c:v>158.9391</c:v>
                </c:pt>
                <c:pt idx="3">
                  <c:v>160.6506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'5 activity day'!$E$11</c:f>
              <c:strCache>
                <c:ptCount val="1"/>
                <c:pt idx="0">
                  <c:v>Denmark</c:v>
                </c:pt>
              </c:strCache>
            </c:strRef>
          </c:tx>
          <c:cat>
            <c:strRef>
              <c:f>'5 activity day'!$A$12:$A$16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day'!$E$12:$E$16</c:f>
              <c:numCache>
                <c:formatCode>General</c:formatCode>
                <c:ptCount val="5"/>
                <c:pt idx="0" formatCode="0">
                  <c:v>267.31889999999999</c:v>
                </c:pt>
                <c:pt idx="2" formatCode="0">
                  <c:v>148.42140000000001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'5 activity day'!$F$11</c:f>
              <c:strCache>
                <c:ptCount val="1"/>
                <c:pt idx="0">
                  <c:v>Finland</c:v>
                </c:pt>
              </c:strCache>
            </c:strRef>
          </c:tx>
          <c:cat>
            <c:strRef>
              <c:f>'5 activity day'!$A$12:$A$16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day'!$F$12:$F$16</c:f>
              <c:numCache>
                <c:formatCode>0</c:formatCode>
                <c:ptCount val="5"/>
                <c:pt idx="1">
                  <c:v>166.88589999999999</c:v>
                </c:pt>
                <c:pt idx="2">
                  <c:v>167.70089999999999</c:v>
                </c:pt>
                <c:pt idx="4">
                  <c:v>149.08699999999999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'5 activity day'!$G$11</c:f>
              <c:strCache>
                <c:ptCount val="1"/>
                <c:pt idx="0">
                  <c:v>France</c:v>
                </c:pt>
              </c:strCache>
            </c:strRef>
          </c:tx>
          <c:cat>
            <c:strRef>
              <c:f>'5 activity day'!$A$12:$A$16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day'!$G$12:$G$16</c:f>
              <c:numCache>
                <c:formatCode>0</c:formatCode>
                <c:ptCount val="5"/>
                <c:pt idx="0">
                  <c:v>272.65890000000002</c:v>
                </c:pt>
                <c:pt idx="1">
                  <c:v>230.10310000000001</c:v>
                </c:pt>
                <c:pt idx="3">
                  <c:v>172.86439999999999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'5 activity day'!$H$11</c:f>
              <c:strCache>
                <c:ptCount val="1"/>
                <c:pt idx="0">
                  <c:v>Germany</c:v>
                </c:pt>
              </c:strCache>
            </c:strRef>
          </c:tx>
          <c:cat>
            <c:strRef>
              <c:f>'5 activity day'!$A$12:$A$16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day'!$H$12:$H$16</c:f>
              <c:numCache>
                <c:formatCode>General</c:formatCode>
                <c:ptCount val="5"/>
                <c:pt idx="0" formatCode="0">
                  <c:v>268.53680000000003</c:v>
                </c:pt>
                <c:pt idx="3" formatCode="0">
                  <c:v>195.4385</c:v>
                </c:pt>
                <c:pt idx="4" formatCode="0">
                  <c:v>172.91159999999999</c:v>
                </c:pt>
              </c:numCache>
            </c:numRef>
          </c:val>
          <c:smooth val="0"/>
        </c:ser>
        <c:ser>
          <c:idx val="8"/>
          <c:order val="6"/>
          <c:tx>
            <c:strRef>
              <c:f>'5 activity day'!$J$11</c:f>
              <c:strCache>
                <c:ptCount val="1"/>
                <c:pt idx="0">
                  <c:v>Italy</c:v>
                </c:pt>
              </c:strCache>
            </c:strRef>
          </c:tx>
          <c:cat>
            <c:strRef>
              <c:f>'5 activity day'!$A$12:$A$16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day'!$J$12:$J$16</c:f>
              <c:numCache>
                <c:formatCode>General</c:formatCode>
                <c:ptCount val="5"/>
                <c:pt idx="2" formatCode="0">
                  <c:v>272.41649999999998</c:v>
                </c:pt>
                <c:pt idx="4" formatCode="0">
                  <c:v>234.7638</c:v>
                </c:pt>
              </c:numCache>
            </c:numRef>
          </c:val>
          <c:smooth val="0"/>
        </c:ser>
        <c:ser>
          <c:idx val="9"/>
          <c:order val="7"/>
          <c:tx>
            <c:strRef>
              <c:f>'5 activity day'!$K$11</c:f>
              <c:strCache>
                <c:ptCount val="1"/>
                <c:pt idx="0">
                  <c:v>Netherlands</c:v>
                </c:pt>
              </c:strCache>
            </c:strRef>
          </c:tx>
          <c:cat>
            <c:strRef>
              <c:f>'5 activity day'!$A$12:$A$16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day'!$K$12:$K$16</c:f>
              <c:numCache>
                <c:formatCode>0</c:formatCode>
                <c:ptCount val="5"/>
                <c:pt idx="1">
                  <c:v>215.005</c:v>
                </c:pt>
                <c:pt idx="2">
                  <c:v>194.72300000000001</c:v>
                </c:pt>
                <c:pt idx="3">
                  <c:v>156.28210000000001</c:v>
                </c:pt>
                <c:pt idx="4">
                  <c:v>137.0042</c:v>
                </c:pt>
              </c:numCache>
            </c:numRef>
          </c:val>
          <c:smooth val="0"/>
        </c:ser>
        <c:ser>
          <c:idx val="10"/>
          <c:order val="8"/>
          <c:tx>
            <c:strRef>
              <c:f>'5 activity day'!$L$11</c:f>
              <c:strCache>
                <c:ptCount val="1"/>
                <c:pt idx="0">
                  <c:v>Norway</c:v>
                </c:pt>
              </c:strCache>
            </c:strRef>
          </c:tx>
          <c:cat>
            <c:strRef>
              <c:f>'5 activity day'!$A$12:$A$16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day'!$L$12:$L$16</c:f>
              <c:numCache>
                <c:formatCode>0</c:formatCode>
                <c:ptCount val="5"/>
                <c:pt idx="1">
                  <c:v>273.55799999999999</c:v>
                </c:pt>
                <c:pt idx="2">
                  <c:v>199.7602</c:v>
                </c:pt>
                <c:pt idx="3">
                  <c:v>168.44399999999999</c:v>
                </c:pt>
                <c:pt idx="4">
                  <c:v>146.9059</c:v>
                </c:pt>
              </c:numCache>
            </c:numRef>
          </c:val>
          <c:smooth val="0"/>
        </c:ser>
        <c:ser>
          <c:idx val="11"/>
          <c:order val="9"/>
          <c:tx>
            <c:strRef>
              <c:f>'5 activity day'!$M$11</c:f>
              <c:strCache>
                <c:ptCount val="1"/>
                <c:pt idx="0">
                  <c:v>Slovenia/Yugoslavia</c:v>
                </c:pt>
              </c:strCache>
            </c:strRef>
          </c:tx>
          <c:cat>
            <c:strRef>
              <c:f>'5 activity day'!$A$12:$A$16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day'!$M$12:$M$16</c:f>
              <c:numCache>
                <c:formatCode>General</c:formatCode>
                <c:ptCount val="5"/>
                <c:pt idx="0" formatCode="0">
                  <c:v>316.53149999999999</c:v>
                </c:pt>
                <c:pt idx="4" formatCode="0">
                  <c:v>193.75620000000001</c:v>
                </c:pt>
              </c:numCache>
            </c:numRef>
          </c:val>
          <c:smooth val="0"/>
        </c:ser>
        <c:ser>
          <c:idx val="13"/>
          <c:order val="10"/>
          <c:tx>
            <c:strRef>
              <c:f>'5 activity day'!$O$11</c:f>
              <c:strCache>
                <c:ptCount val="1"/>
                <c:pt idx="0">
                  <c:v>Spain</c:v>
                </c:pt>
              </c:strCache>
            </c:strRef>
          </c:tx>
          <c:cat>
            <c:strRef>
              <c:f>'5 activity day'!$A$12:$A$16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day'!$O$12:$O$16</c:f>
              <c:numCache>
                <c:formatCode>General</c:formatCode>
                <c:ptCount val="5"/>
                <c:pt idx="3" formatCode="0">
                  <c:v>194.35589999999999</c:v>
                </c:pt>
                <c:pt idx="4" formatCode="0">
                  <c:v>199.43510000000001</c:v>
                </c:pt>
              </c:numCache>
            </c:numRef>
          </c:val>
          <c:smooth val="0"/>
        </c:ser>
        <c:ser>
          <c:idx val="14"/>
          <c:order val="11"/>
          <c:tx>
            <c:strRef>
              <c:f>'5 activity day'!$P$11</c:f>
              <c:strCache>
                <c:ptCount val="1"/>
                <c:pt idx="0">
                  <c:v>Sweden</c:v>
                </c:pt>
              </c:strCache>
            </c:strRef>
          </c:tx>
          <c:cat>
            <c:strRef>
              <c:f>'5 activity day'!$A$12:$A$16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day'!$P$12:$P$16</c:f>
              <c:numCache>
                <c:formatCode>General</c:formatCode>
                <c:ptCount val="5"/>
                <c:pt idx="3" formatCode="0">
                  <c:v>169.05340000000001</c:v>
                </c:pt>
                <c:pt idx="4" formatCode="0">
                  <c:v>88.448800000000006</c:v>
                </c:pt>
              </c:numCache>
            </c:numRef>
          </c:val>
          <c:smooth val="0"/>
        </c:ser>
        <c:ser>
          <c:idx val="15"/>
          <c:order val="12"/>
          <c:tx>
            <c:strRef>
              <c:f>'5 activity day'!$Q$11</c:f>
              <c:strCache>
                <c:ptCount val="1"/>
                <c:pt idx="0">
                  <c:v>UK</c:v>
                </c:pt>
              </c:strCache>
            </c:strRef>
          </c:tx>
          <c:cat>
            <c:strRef>
              <c:f>'5 activity day'!$A$12:$A$16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day'!$Q$12:$Q$16</c:f>
              <c:numCache>
                <c:formatCode>0</c:formatCode>
                <c:ptCount val="5"/>
                <c:pt idx="0">
                  <c:v>260.0197</c:v>
                </c:pt>
                <c:pt idx="1">
                  <c:v>204.61519999999999</c:v>
                </c:pt>
                <c:pt idx="2">
                  <c:v>179.05250000000001</c:v>
                </c:pt>
                <c:pt idx="3">
                  <c:v>149.40799999999999</c:v>
                </c:pt>
                <c:pt idx="4">
                  <c:v>144.50059999999999</c:v>
                </c:pt>
              </c:numCache>
            </c:numRef>
          </c:val>
          <c:smooth val="0"/>
        </c:ser>
        <c:ser>
          <c:idx val="16"/>
          <c:order val="13"/>
          <c:tx>
            <c:strRef>
              <c:f>'5 activity day'!$R$11</c:f>
              <c:strCache>
                <c:ptCount val="1"/>
                <c:pt idx="0">
                  <c:v>USA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strRef>
              <c:f>'5 activity day'!$A$12:$A$16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day'!$R$12:$R$16</c:f>
              <c:numCache>
                <c:formatCode>0</c:formatCode>
                <c:ptCount val="5"/>
                <c:pt idx="0">
                  <c:v>228.15880000000001</c:v>
                </c:pt>
                <c:pt idx="1">
                  <c:v>177.69049999999999</c:v>
                </c:pt>
                <c:pt idx="2">
                  <c:v>151.6103</c:v>
                </c:pt>
                <c:pt idx="3">
                  <c:v>123.84820000000001</c:v>
                </c:pt>
                <c:pt idx="4">
                  <c:v>117.9312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334080"/>
        <c:axId val="126335616"/>
      </c:lineChart>
      <c:catAx>
        <c:axId val="126334080"/>
        <c:scaling>
          <c:orientation val="minMax"/>
        </c:scaling>
        <c:delete val="0"/>
        <c:axPos val="b"/>
        <c:majorTickMark val="out"/>
        <c:minorTickMark val="none"/>
        <c:tickLblPos val="nextTo"/>
        <c:crossAx val="126335616"/>
        <c:crosses val="autoZero"/>
        <c:auto val="1"/>
        <c:lblAlgn val="ctr"/>
        <c:lblOffset val="100"/>
        <c:noMultiLvlLbl val="0"/>
      </c:catAx>
      <c:valAx>
        <c:axId val="126335616"/>
        <c:scaling>
          <c:orientation val="minMax"/>
          <c:max val="325"/>
          <c:min val="75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26334080"/>
        <c:crosses val="autoZero"/>
        <c:crossBetween val="between"/>
      </c:valAx>
    </c:plotArea>
    <c:plotVisOnly val="1"/>
    <c:dispBlanksAs val="span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851275073404146E-2"/>
          <c:y val="3.1034296813527242E-2"/>
          <c:w val="0.72452648651134333"/>
          <c:h val="0.89894011676213426"/>
        </c:manualLayout>
      </c:layout>
      <c:lineChart>
        <c:grouping val="standard"/>
        <c:varyColors val="0"/>
        <c:ser>
          <c:idx val="1"/>
          <c:order val="0"/>
          <c:tx>
            <c:strRef>
              <c:f>'5 activity day'!$C$43</c:f>
              <c:strCache>
                <c:ptCount val="1"/>
                <c:pt idx="0">
                  <c:v>Australia</c:v>
                </c:pt>
              </c:strCache>
            </c:strRef>
          </c:tx>
          <c:cat>
            <c:strRef>
              <c:f>'5 activity day'!$A$44:$A$48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day'!$C$44:$C$48</c:f>
              <c:numCache>
                <c:formatCode>0</c:formatCode>
                <c:ptCount val="5"/>
                <c:pt idx="1">
                  <c:v>50.018799999999999</c:v>
                </c:pt>
                <c:pt idx="2">
                  <c:v>65.198300000000003</c:v>
                </c:pt>
                <c:pt idx="3">
                  <c:v>79.329499999999996</c:v>
                </c:pt>
                <c:pt idx="4">
                  <c:v>71.825599999999994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'5 activity day'!$D$43</c:f>
              <c:strCache>
                <c:ptCount val="1"/>
                <c:pt idx="0">
                  <c:v>Canada</c:v>
                </c:pt>
              </c:strCache>
            </c:strRef>
          </c:tx>
          <c:cat>
            <c:strRef>
              <c:f>'5 activity day'!$A$44:$A$48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day'!$D$44:$D$48</c:f>
              <c:numCache>
                <c:formatCode>0</c:formatCode>
                <c:ptCount val="5"/>
                <c:pt idx="1">
                  <c:v>59.877499999999998</c:v>
                </c:pt>
                <c:pt idx="2">
                  <c:v>60.5685</c:v>
                </c:pt>
                <c:pt idx="3">
                  <c:v>76.263099999999994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'5 activity day'!$E$43</c:f>
              <c:strCache>
                <c:ptCount val="1"/>
                <c:pt idx="0">
                  <c:v>Denmark</c:v>
                </c:pt>
              </c:strCache>
            </c:strRef>
          </c:tx>
          <c:cat>
            <c:strRef>
              <c:f>'5 activity day'!$A$44:$A$48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day'!$E$44:$E$48</c:f>
              <c:numCache>
                <c:formatCode>General</c:formatCode>
                <c:ptCount val="5"/>
                <c:pt idx="0" formatCode="0">
                  <c:v>17.298999999999999</c:v>
                </c:pt>
                <c:pt idx="2" formatCode="0">
                  <c:v>68.926900000000003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'5 activity day'!$F$43</c:f>
              <c:strCache>
                <c:ptCount val="1"/>
                <c:pt idx="0">
                  <c:v>Finland</c:v>
                </c:pt>
              </c:strCache>
            </c:strRef>
          </c:tx>
          <c:cat>
            <c:strRef>
              <c:f>'5 activity day'!$A$44:$A$48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day'!$F$44:$F$48</c:f>
              <c:numCache>
                <c:formatCode>0</c:formatCode>
                <c:ptCount val="5"/>
                <c:pt idx="1">
                  <c:v>65.396299999999997</c:v>
                </c:pt>
                <c:pt idx="2">
                  <c:v>88.708200000000005</c:v>
                </c:pt>
                <c:pt idx="4">
                  <c:v>83.439099999999996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'5 activity day'!$G$43</c:f>
              <c:strCache>
                <c:ptCount val="1"/>
                <c:pt idx="0">
                  <c:v>France</c:v>
                </c:pt>
              </c:strCache>
            </c:strRef>
          </c:tx>
          <c:cat>
            <c:strRef>
              <c:f>'5 activity day'!$A$44:$A$48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day'!$G$44:$G$48</c:f>
              <c:numCache>
                <c:formatCode>0</c:formatCode>
                <c:ptCount val="5"/>
                <c:pt idx="0">
                  <c:v>54.622399999999999</c:v>
                </c:pt>
                <c:pt idx="1">
                  <c:v>53.218200000000003</c:v>
                </c:pt>
                <c:pt idx="3">
                  <c:v>49.892800000000001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'5 activity day'!$H$43</c:f>
              <c:strCache>
                <c:ptCount val="1"/>
                <c:pt idx="0">
                  <c:v>Germany</c:v>
                </c:pt>
              </c:strCache>
            </c:strRef>
          </c:tx>
          <c:cat>
            <c:strRef>
              <c:f>'5 activity day'!$A$44:$A$48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day'!$H$44:$H$48</c:f>
              <c:numCache>
                <c:formatCode>General</c:formatCode>
                <c:ptCount val="5"/>
                <c:pt idx="0" formatCode="0">
                  <c:v>46.971800000000002</c:v>
                </c:pt>
                <c:pt idx="3" formatCode="0">
                  <c:v>77.650899999999993</c:v>
                </c:pt>
                <c:pt idx="4" formatCode="0">
                  <c:v>82.711200000000005</c:v>
                </c:pt>
              </c:numCache>
            </c:numRef>
          </c:val>
          <c:smooth val="0"/>
        </c:ser>
        <c:ser>
          <c:idx val="8"/>
          <c:order val="6"/>
          <c:tx>
            <c:strRef>
              <c:f>'5 activity day'!$J$43</c:f>
              <c:strCache>
                <c:ptCount val="1"/>
                <c:pt idx="0">
                  <c:v>Italy</c:v>
                </c:pt>
              </c:strCache>
            </c:strRef>
          </c:tx>
          <c:cat>
            <c:strRef>
              <c:f>'5 activity day'!$A$44:$A$48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day'!$J$44:$J$48</c:f>
              <c:numCache>
                <c:formatCode>General</c:formatCode>
                <c:ptCount val="5"/>
                <c:pt idx="2" formatCode="0">
                  <c:v>27.691700000000001</c:v>
                </c:pt>
                <c:pt idx="4" formatCode="0">
                  <c:v>42.147599999999997</c:v>
                </c:pt>
              </c:numCache>
            </c:numRef>
          </c:val>
          <c:smooth val="0"/>
        </c:ser>
        <c:ser>
          <c:idx val="9"/>
          <c:order val="7"/>
          <c:tx>
            <c:strRef>
              <c:f>'5 activity day'!$K$43</c:f>
              <c:strCache>
                <c:ptCount val="1"/>
                <c:pt idx="0">
                  <c:v>Netherlands</c:v>
                </c:pt>
              </c:strCache>
            </c:strRef>
          </c:tx>
          <c:cat>
            <c:strRef>
              <c:f>'5 activity day'!$A$44:$A$48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day'!$K$44:$K$48</c:f>
              <c:numCache>
                <c:formatCode>0</c:formatCode>
                <c:ptCount val="5"/>
                <c:pt idx="1">
                  <c:v>45.921300000000002</c:v>
                </c:pt>
                <c:pt idx="2">
                  <c:v>60.834299999999999</c:v>
                </c:pt>
                <c:pt idx="3">
                  <c:v>63.100700000000003</c:v>
                </c:pt>
                <c:pt idx="4">
                  <c:v>64.174800000000005</c:v>
                </c:pt>
              </c:numCache>
            </c:numRef>
          </c:val>
          <c:smooth val="0"/>
        </c:ser>
        <c:ser>
          <c:idx val="10"/>
          <c:order val="8"/>
          <c:tx>
            <c:strRef>
              <c:f>'5 activity day'!$L$43</c:f>
              <c:strCache>
                <c:ptCount val="1"/>
                <c:pt idx="0">
                  <c:v>Norway</c:v>
                </c:pt>
              </c:strCache>
            </c:strRef>
          </c:tx>
          <c:cat>
            <c:strRef>
              <c:f>'5 activity day'!$A$44:$A$48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day'!$L$44:$L$48</c:f>
              <c:numCache>
                <c:formatCode>0</c:formatCode>
                <c:ptCount val="5"/>
                <c:pt idx="1">
                  <c:v>73.739400000000003</c:v>
                </c:pt>
                <c:pt idx="2">
                  <c:v>83.033500000000004</c:v>
                </c:pt>
                <c:pt idx="3">
                  <c:v>93.677999999999997</c:v>
                </c:pt>
                <c:pt idx="4">
                  <c:v>91.594300000000004</c:v>
                </c:pt>
              </c:numCache>
            </c:numRef>
          </c:val>
          <c:smooth val="0"/>
        </c:ser>
        <c:ser>
          <c:idx val="11"/>
          <c:order val="9"/>
          <c:tx>
            <c:strRef>
              <c:f>'5 activity day'!$M$43</c:f>
              <c:strCache>
                <c:ptCount val="1"/>
                <c:pt idx="0">
                  <c:v>Slovenia</c:v>
                </c:pt>
              </c:strCache>
            </c:strRef>
          </c:tx>
          <c:cat>
            <c:strRef>
              <c:f>'5 activity day'!$A$44:$A$48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day'!$M$44:$M$48</c:f>
              <c:numCache>
                <c:formatCode>General</c:formatCode>
                <c:ptCount val="5"/>
                <c:pt idx="0" formatCode="0">
                  <c:v>64.615099999999998</c:v>
                </c:pt>
                <c:pt idx="4" formatCode="0">
                  <c:v>78.283000000000001</c:v>
                </c:pt>
              </c:numCache>
            </c:numRef>
          </c:val>
          <c:smooth val="0"/>
        </c:ser>
        <c:ser>
          <c:idx val="13"/>
          <c:order val="10"/>
          <c:tx>
            <c:strRef>
              <c:f>'5 activity day'!$O$43</c:f>
              <c:strCache>
                <c:ptCount val="1"/>
                <c:pt idx="0">
                  <c:v>Spain</c:v>
                </c:pt>
              </c:strCache>
            </c:strRef>
          </c:tx>
          <c:cat>
            <c:strRef>
              <c:f>'5 activity day'!$A$44:$A$48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day'!$O$44:$O$48</c:f>
              <c:numCache>
                <c:formatCode>General</c:formatCode>
                <c:ptCount val="5"/>
                <c:pt idx="3" formatCode="0">
                  <c:v>42.255299999999998</c:v>
                </c:pt>
                <c:pt idx="4" formatCode="0">
                  <c:v>47.044899999999998</c:v>
                </c:pt>
              </c:numCache>
            </c:numRef>
          </c:val>
          <c:smooth val="0"/>
        </c:ser>
        <c:ser>
          <c:idx val="14"/>
          <c:order val="11"/>
          <c:tx>
            <c:strRef>
              <c:f>'5 activity day'!$P$43</c:f>
              <c:strCache>
                <c:ptCount val="1"/>
                <c:pt idx="0">
                  <c:v>Sweden</c:v>
                </c:pt>
              </c:strCache>
            </c:strRef>
          </c:tx>
          <c:cat>
            <c:strRef>
              <c:f>'5 activity day'!$A$44:$A$48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day'!$P$44:$P$48</c:f>
              <c:numCache>
                <c:formatCode>General</c:formatCode>
                <c:ptCount val="5"/>
                <c:pt idx="3" formatCode="0">
                  <c:v>95.736800000000002</c:v>
                </c:pt>
                <c:pt idx="4" formatCode="0">
                  <c:v>61.237299999999998</c:v>
                </c:pt>
              </c:numCache>
            </c:numRef>
          </c:val>
          <c:smooth val="0"/>
        </c:ser>
        <c:ser>
          <c:idx val="15"/>
          <c:order val="12"/>
          <c:tx>
            <c:strRef>
              <c:f>'5 activity day'!$Q$43</c:f>
              <c:strCache>
                <c:ptCount val="1"/>
                <c:pt idx="0">
                  <c:v>UK</c:v>
                </c:pt>
              </c:strCache>
            </c:strRef>
          </c:tx>
          <c:cat>
            <c:strRef>
              <c:f>'5 activity day'!$A$44:$A$48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day'!$Q$44:$Q$48</c:f>
              <c:numCache>
                <c:formatCode>0</c:formatCode>
                <c:ptCount val="5"/>
                <c:pt idx="0">
                  <c:v>45.941000000000003</c:v>
                </c:pt>
                <c:pt idx="1">
                  <c:v>50.078699999999998</c:v>
                </c:pt>
                <c:pt idx="2">
                  <c:v>65.811700000000002</c:v>
                </c:pt>
                <c:pt idx="3">
                  <c:v>65.857500000000002</c:v>
                </c:pt>
                <c:pt idx="4">
                  <c:v>67.966700000000003</c:v>
                </c:pt>
              </c:numCache>
            </c:numRef>
          </c:val>
          <c:smooth val="0"/>
        </c:ser>
        <c:ser>
          <c:idx val="16"/>
          <c:order val="13"/>
          <c:tx>
            <c:strRef>
              <c:f>'5 activity day'!$R$43</c:f>
              <c:strCache>
                <c:ptCount val="1"/>
                <c:pt idx="0">
                  <c:v>USA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strRef>
              <c:f>'5 activity day'!$A$44:$A$48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day'!$R$44:$R$48</c:f>
              <c:numCache>
                <c:formatCode>0</c:formatCode>
                <c:ptCount val="5"/>
                <c:pt idx="0">
                  <c:v>38.140700000000002</c:v>
                </c:pt>
                <c:pt idx="1">
                  <c:v>51.451599999999999</c:v>
                </c:pt>
                <c:pt idx="2">
                  <c:v>68.058899999999994</c:v>
                </c:pt>
                <c:pt idx="3">
                  <c:v>72.192400000000006</c:v>
                </c:pt>
                <c:pt idx="4">
                  <c:v>59.769100000000002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644416"/>
        <c:axId val="127645952"/>
      </c:lineChart>
      <c:catAx>
        <c:axId val="127644416"/>
        <c:scaling>
          <c:orientation val="minMax"/>
        </c:scaling>
        <c:delete val="0"/>
        <c:axPos val="b"/>
        <c:majorTickMark val="out"/>
        <c:minorTickMark val="none"/>
        <c:tickLblPos val="nextTo"/>
        <c:crossAx val="127645952"/>
        <c:crosses val="autoZero"/>
        <c:auto val="1"/>
        <c:lblAlgn val="ctr"/>
        <c:lblOffset val="100"/>
        <c:noMultiLvlLbl val="0"/>
      </c:catAx>
      <c:valAx>
        <c:axId val="127645952"/>
        <c:scaling>
          <c:orientation val="minMax"/>
          <c:max val="1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27644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727117355573682"/>
          <c:y val="0.1461762877124636"/>
          <c:w val="0.21581550720536258"/>
          <c:h val="0.70764720447679885"/>
        </c:manualLayout>
      </c:layout>
      <c:overlay val="0"/>
    </c:legend>
    <c:plotVisOnly val="1"/>
    <c:dispBlanksAs val="span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1841104956592123E-2"/>
          <c:y val="1.8367217385375351E-2"/>
          <c:w val="0.91815889504340786"/>
          <c:h val="0.91383818885882029"/>
        </c:manualLayout>
      </c:layout>
      <c:lineChart>
        <c:grouping val="standard"/>
        <c:varyColors val="0"/>
        <c:ser>
          <c:idx val="1"/>
          <c:order val="0"/>
          <c:tx>
            <c:strRef>
              <c:f>'5 activity day'!$C$27</c:f>
              <c:strCache>
                <c:ptCount val="1"/>
                <c:pt idx="0">
                  <c:v>Australia</c:v>
                </c:pt>
              </c:strCache>
            </c:strRef>
          </c:tx>
          <c:cat>
            <c:strRef>
              <c:f>'5 activity day'!$A$28:$A$32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day'!$C$28:$C$32</c:f>
              <c:numCache>
                <c:formatCode>0</c:formatCode>
                <c:ptCount val="5"/>
                <c:pt idx="1">
                  <c:v>331.06369999999998</c:v>
                </c:pt>
                <c:pt idx="2">
                  <c:v>299.52710000000002</c:v>
                </c:pt>
                <c:pt idx="3">
                  <c:v>292.35489999999999</c:v>
                </c:pt>
                <c:pt idx="4">
                  <c:v>298.24059999999997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'5 activity day'!$D$27</c:f>
              <c:strCache>
                <c:ptCount val="1"/>
                <c:pt idx="0">
                  <c:v>Canada</c:v>
                </c:pt>
              </c:strCache>
            </c:strRef>
          </c:tx>
          <c:cat>
            <c:strRef>
              <c:f>'5 activity day'!$A$28:$A$32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day'!$D$28:$D$32</c:f>
              <c:numCache>
                <c:formatCode>0</c:formatCode>
                <c:ptCount val="5"/>
                <c:pt idx="1">
                  <c:v>304.87650000000002</c:v>
                </c:pt>
                <c:pt idx="2">
                  <c:v>256.28460000000001</c:v>
                </c:pt>
                <c:pt idx="3">
                  <c:v>261.02800000000002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'5 activity day'!$E$27</c:f>
              <c:strCache>
                <c:ptCount val="1"/>
                <c:pt idx="0">
                  <c:v>Denmark</c:v>
                </c:pt>
              </c:strCache>
            </c:strRef>
          </c:tx>
          <c:cat>
            <c:strRef>
              <c:f>'5 activity day'!$A$28:$A$32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day'!$E$28:$E$32</c:f>
              <c:numCache>
                <c:formatCode>General</c:formatCode>
                <c:ptCount val="5"/>
                <c:pt idx="0" formatCode="0">
                  <c:v>295.87549999999999</c:v>
                </c:pt>
                <c:pt idx="2" formatCode="0">
                  <c:v>208.8931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'5 activity day'!$F$27</c:f>
              <c:strCache>
                <c:ptCount val="1"/>
                <c:pt idx="0">
                  <c:v>Finland</c:v>
                </c:pt>
              </c:strCache>
            </c:strRef>
          </c:tx>
          <c:cat>
            <c:strRef>
              <c:f>'5 activity day'!$A$28:$A$32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day'!$F$28:$F$32</c:f>
              <c:numCache>
                <c:formatCode>0</c:formatCode>
                <c:ptCount val="5"/>
                <c:pt idx="1">
                  <c:v>250.35039999999998</c:v>
                </c:pt>
                <c:pt idx="2">
                  <c:v>234.1874</c:v>
                </c:pt>
                <c:pt idx="4">
                  <c:v>247.14879999999999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'5 activity day'!$G$27</c:f>
              <c:strCache>
                <c:ptCount val="1"/>
                <c:pt idx="0">
                  <c:v>France</c:v>
                </c:pt>
              </c:strCache>
            </c:strRef>
          </c:tx>
          <c:cat>
            <c:strRef>
              <c:f>'5 activity day'!$A$28:$A$32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day'!$G$28:$G$32</c:f>
              <c:numCache>
                <c:formatCode>0</c:formatCode>
                <c:ptCount val="5"/>
                <c:pt idx="0">
                  <c:v>383.17230000000001</c:v>
                </c:pt>
                <c:pt idx="1">
                  <c:v>322.52210000000002</c:v>
                </c:pt>
                <c:pt idx="3">
                  <c:v>272.45759999999996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'5 activity day'!$H$27</c:f>
              <c:strCache>
                <c:ptCount val="1"/>
                <c:pt idx="0">
                  <c:v>Germany</c:v>
                </c:pt>
              </c:strCache>
            </c:strRef>
          </c:tx>
          <c:cat>
            <c:strRef>
              <c:f>'5 activity day'!$A$28:$A$32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day'!$H$28:$H$32</c:f>
              <c:numCache>
                <c:formatCode>General</c:formatCode>
                <c:ptCount val="5"/>
                <c:pt idx="0" formatCode="0">
                  <c:v>377.08670000000001</c:v>
                </c:pt>
                <c:pt idx="3" formatCode="0">
                  <c:v>306.96469999999999</c:v>
                </c:pt>
                <c:pt idx="4" formatCode="0">
                  <c:v>292.1746</c:v>
                </c:pt>
              </c:numCache>
            </c:numRef>
          </c:val>
          <c:smooth val="0"/>
        </c:ser>
        <c:ser>
          <c:idx val="8"/>
          <c:order val="6"/>
          <c:tx>
            <c:strRef>
              <c:f>'5 activity day'!$J$27</c:f>
              <c:strCache>
                <c:ptCount val="1"/>
                <c:pt idx="0">
                  <c:v>Italy</c:v>
                </c:pt>
              </c:strCache>
            </c:strRef>
          </c:tx>
          <c:cat>
            <c:strRef>
              <c:f>'5 activity day'!$A$28:$A$32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day'!$J$28:$J$32</c:f>
              <c:numCache>
                <c:formatCode>General</c:formatCode>
                <c:ptCount val="5"/>
                <c:pt idx="2" formatCode="0">
                  <c:v>363.7971</c:v>
                </c:pt>
                <c:pt idx="4" formatCode="0">
                  <c:v>318.6112</c:v>
                </c:pt>
              </c:numCache>
            </c:numRef>
          </c:val>
          <c:smooth val="0"/>
        </c:ser>
        <c:ser>
          <c:idx val="9"/>
          <c:order val="7"/>
          <c:tx>
            <c:strRef>
              <c:f>'5 activity day'!$K$27</c:f>
              <c:strCache>
                <c:ptCount val="1"/>
                <c:pt idx="0">
                  <c:v>Netherlands</c:v>
                </c:pt>
              </c:strCache>
            </c:strRef>
          </c:tx>
          <c:cat>
            <c:strRef>
              <c:f>'5 activity day'!$A$28:$A$32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day'!$K$28:$K$32</c:f>
              <c:numCache>
                <c:formatCode>0</c:formatCode>
                <c:ptCount val="5"/>
                <c:pt idx="1">
                  <c:v>356.12969999999996</c:v>
                </c:pt>
                <c:pt idx="2">
                  <c:v>335.90089999999998</c:v>
                </c:pt>
                <c:pt idx="3">
                  <c:v>290.15910000000002</c:v>
                </c:pt>
                <c:pt idx="4">
                  <c:v>260.78179999999998</c:v>
                </c:pt>
              </c:numCache>
            </c:numRef>
          </c:val>
          <c:smooth val="0"/>
        </c:ser>
        <c:ser>
          <c:idx val="10"/>
          <c:order val="8"/>
          <c:tx>
            <c:strRef>
              <c:f>'5 activity day'!$L$27</c:f>
              <c:strCache>
                <c:ptCount val="1"/>
                <c:pt idx="0">
                  <c:v>Norway</c:v>
                </c:pt>
              </c:strCache>
            </c:strRef>
          </c:tx>
          <c:cat>
            <c:strRef>
              <c:f>'5 activity day'!$A$28:$A$32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day'!$L$28:$L$32</c:f>
              <c:numCache>
                <c:formatCode>0</c:formatCode>
                <c:ptCount val="5"/>
                <c:pt idx="1">
                  <c:v>366.61289999999997</c:v>
                </c:pt>
                <c:pt idx="2">
                  <c:v>295.82139999999998</c:v>
                </c:pt>
                <c:pt idx="3">
                  <c:v>258.52350000000001</c:v>
                </c:pt>
                <c:pt idx="4">
                  <c:v>240.5549</c:v>
                </c:pt>
              </c:numCache>
            </c:numRef>
          </c:val>
          <c:smooth val="0"/>
        </c:ser>
        <c:ser>
          <c:idx val="11"/>
          <c:order val="9"/>
          <c:tx>
            <c:strRef>
              <c:f>'5 activity day'!$M$27</c:f>
              <c:strCache>
                <c:ptCount val="1"/>
                <c:pt idx="0">
                  <c:v>Slovenia/Yugoslavia</c:v>
                </c:pt>
              </c:strCache>
            </c:strRef>
          </c:tx>
          <c:cat>
            <c:strRef>
              <c:f>'5 activity day'!$A$28:$A$32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day'!$M$28:$M$32</c:f>
              <c:numCache>
                <c:formatCode>General</c:formatCode>
                <c:ptCount val="5"/>
                <c:pt idx="0" formatCode="0">
                  <c:v>445.37019999999995</c:v>
                </c:pt>
                <c:pt idx="4" formatCode="0">
                  <c:v>277.3931</c:v>
                </c:pt>
              </c:numCache>
            </c:numRef>
          </c:val>
          <c:smooth val="0"/>
        </c:ser>
        <c:ser>
          <c:idx val="13"/>
          <c:order val="10"/>
          <c:tx>
            <c:strRef>
              <c:f>'5 activity day'!$O$27</c:f>
              <c:strCache>
                <c:ptCount val="1"/>
                <c:pt idx="0">
                  <c:v>Spain</c:v>
                </c:pt>
              </c:strCache>
            </c:strRef>
          </c:tx>
          <c:cat>
            <c:strRef>
              <c:f>'5 activity day'!$A$28:$A$32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day'!$O$28:$O$32</c:f>
              <c:numCache>
                <c:formatCode>General</c:formatCode>
                <c:ptCount val="5"/>
                <c:pt idx="3" formatCode="0">
                  <c:v>282.1207</c:v>
                </c:pt>
                <c:pt idx="4" formatCode="0">
                  <c:v>292.35379999999998</c:v>
                </c:pt>
              </c:numCache>
            </c:numRef>
          </c:val>
          <c:smooth val="0"/>
        </c:ser>
        <c:ser>
          <c:idx val="14"/>
          <c:order val="11"/>
          <c:tx>
            <c:strRef>
              <c:f>'5 activity day'!$P$27</c:f>
              <c:strCache>
                <c:ptCount val="1"/>
                <c:pt idx="0">
                  <c:v>Sweden</c:v>
                </c:pt>
              </c:strCache>
            </c:strRef>
          </c:tx>
          <c:cat>
            <c:strRef>
              <c:f>'5 activity day'!$A$28:$A$32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day'!$P$28:$P$32</c:f>
              <c:numCache>
                <c:formatCode>General</c:formatCode>
                <c:ptCount val="5"/>
                <c:pt idx="3" formatCode="0">
                  <c:v>260.97890000000001</c:v>
                </c:pt>
                <c:pt idx="4" formatCode="0">
                  <c:v>170.03870000000001</c:v>
                </c:pt>
              </c:numCache>
            </c:numRef>
          </c:val>
          <c:smooth val="0"/>
        </c:ser>
        <c:ser>
          <c:idx val="15"/>
          <c:order val="12"/>
          <c:tx>
            <c:strRef>
              <c:f>'5 activity day'!$Q$27</c:f>
              <c:strCache>
                <c:ptCount val="1"/>
                <c:pt idx="0">
                  <c:v>UK</c:v>
                </c:pt>
              </c:strCache>
            </c:strRef>
          </c:tx>
          <c:cat>
            <c:strRef>
              <c:f>'5 activity day'!$A$28:$A$32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day'!$Q$28:$Q$32</c:f>
              <c:numCache>
                <c:formatCode>0</c:formatCode>
                <c:ptCount val="5"/>
                <c:pt idx="0">
                  <c:v>350.75970000000001</c:v>
                </c:pt>
                <c:pt idx="1">
                  <c:v>277.5412</c:v>
                </c:pt>
                <c:pt idx="2">
                  <c:v>282.98810000000003</c:v>
                </c:pt>
                <c:pt idx="3">
                  <c:v>283.8159</c:v>
                </c:pt>
                <c:pt idx="4">
                  <c:v>256.90949999999998</c:v>
                </c:pt>
              </c:numCache>
            </c:numRef>
          </c:val>
          <c:smooth val="0"/>
        </c:ser>
        <c:ser>
          <c:idx val="16"/>
          <c:order val="13"/>
          <c:tx>
            <c:strRef>
              <c:f>'5 activity day'!$R$27</c:f>
              <c:strCache>
                <c:ptCount val="1"/>
                <c:pt idx="0">
                  <c:v>USA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cat>
            <c:strRef>
              <c:f>'5 activity day'!$A$28:$A$32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day'!$R$28:$R$32</c:f>
              <c:numCache>
                <c:formatCode>0</c:formatCode>
                <c:ptCount val="5"/>
                <c:pt idx="0">
                  <c:v>340.2176</c:v>
                </c:pt>
                <c:pt idx="1">
                  <c:v>287.88059999999996</c:v>
                </c:pt>
                <c:pt idx="2">
                  <c:v>251.90519999999998</c:v>
                </c:pt>
                <c:pt idx="3">
                  <c:v>210.52640000000002</c:v>
                </c:pt>
                <c:pt idx="4">
                  <c:v>247.5061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665088"/>
        <c:axId val="128666624"/>
      </c:lineChart>
      <c:catAx>
        <c:axId val="128665088"/>
        <c:scaling>
          <c:orientation val="minMax"/>
        </c:scaling>
        <c:delete val="0"/>
        <c:axPos val="b"/>
        <c:majorTickMark val="out"/>
        <c:minorTickMark val="none"/>
        <c:tickLblPos val="nextTo"/>
        <c:crossAx val="128666624"/>
        <c:crosses val="autoZero"/>
        <c:auto val="1"/>
        <c:lblAlgn val="ctr"/>
        <c:lblOffset val="100"/>
        <c:noMultiLvlLbl val="0"/>
      </c:catAx>
      <c:valAx>
        <c:axId val="128666624"/>
        <c:scaling>
          <c:orientation val="minMax"/>
          <c:max val="450"/>
          <c:min val="15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28665088"/>
        <c:crosses val="autoZero"/>
        <c:crossBetween val="between"/>
      </c:valAx>
    </c:plotArea>
    <c:plotVisOnly val="1"/>
    <c:dispBlanksAs val="span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642176634158202E-2"/>
          <c:y val="2.4341992303885427E-2"/>
          <c:w val="0.71597479507107908"/>
          <c:h val="0.91120737666954754"/>
        </c:manualLayout>
      </c:layout>
      <c:lineChart>
        <c:grouping val="standard"/>
        <c:varyColors val="0"/>
        <c:ser>
          <c:idx val="1"/>
          <c:order val="0"/>
          <c:tx>
            <c:strRef>
              <c:f>'5 activity day'!$C$59</c:f>
              <c:strCache>
                <c:ptCount val="1"/>
                <c:pt idx="0">
                  <c:v>Australia</c:v>
                </c:pt>
              </c:strCache>
            </c:strRef>
          </c:tx>
          <c:cat>
            <c:strRef>
              <c:f>'5 activity day'!$A$60:$A$64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day'!$C$60:$C$64</c:f>
              <c:numCache>
                <c:formatCode>0</c:formatCode>
                <c:ptCount val="5"/>
                <c:pt idx="1">
                  <c:v>95.926999999999992</c:v>
                </c:pt>
                <c:pt idx="2">
                  <c:v>117.6474</c:v>
                </c:pt>
                <c:pt idx="3">
                  <c:v>137.80250000000001</c:v>
                </c:pt>
                <c:pt idx="4">
                  <c:v>149.36939999999998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'5 activity day'!$D$59</c:f>
              <c:strCache>
                <c:ptCount val="1"/>
                <c:pt idx="0">
                  <c:v>Canada</c:v>
                </c:pt>
              </c:strCache>
            </c:strRef>
          </c:tx>
          <c:cat>
            <c:strRef>
              <c:f>'5 activity day'!$A$60:$A$64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day'!$D$60:$D$64</c:f>
              <c:numCache>
                <c:formatCode>0</c:formatCode>
                <c:ptCount val="5"/>
                <c:pt idx="1">
                  <c:v>104.92230000000001</c:v>
                </c:pt>
                <c:pt idx="2">
                  <c:v>114.58619999999999</c:v>
                </c:pt>
                <c:pt idx="3">
                  <c:v>138.56270000000001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'5 activity day'!$E$59</c:f>
              <c:strCache>
                <c:ptCount val="1"/>
                <c:pt idx="0">
                  <c:v>Denmark</c:v>
                </c:pt>
              </c:strCache>
            </c:strRef>
          </c:tx>
          <c:cat>
            <c:strRef>
              <c:f>'5 activity day'!$A$60:$A$64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day'!$E$60:$E$64</c:f>
              <c:numCache>
                <c:formatCode>General</c:formatCode>
                <c:ptCount val="5"/>
                <c:pt idx="0" formatCode="0">
                  <c:v>34.110900000000001</c:v>
                </c:pt>
                <c:pt idx="2" formatCode="0">
                  <c:v>116.613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'5 activity day'!$F$59</c:f>
              <c:strCache>
                <c:ptCount val="1"/>
                <c:pt idx="0">
                  <c:v>Finland</c:v>
                </c:pt>
              </c:strCache>
            </c:strRef>
          </c:tx>
          <c:cat>
            <c:strRef>
              <c:f>'5 activity day'!$A$60:$A$64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day'!$F$60:$F$64</c:f>
              <c:numCache>
                <c:formatCode>0</c:formatCode>
                <c:ptCount val="5"/>
                <c:pt idx="1">
                  <c:v>134.7559</c:v>
                </c:pt>
                <c:pt idx="2">
                  <c:v>129.1824</c:v>
                </c:pt>
                <c:pt idx="4">
                  <c:v>151.078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'5 activity day'!$G$59</c:f>
              <c:strCache>
                <c:ptCount val="1"/>
                <c:pt idx="0">
                  <c:v>France</c:v>
                </c:pt>
              </c:strCache>
            </c:strRef>
          </c:tx>
          <c:cat>
            <c:strRef>
              <c:f>'5 activity day'!$A$60:$A$64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day'!$G$60:$G$64</c:f>
              <c:numCache>
                <c:formatCode>0</c:formatCode>
                <c:ptCount val="5"/>
                <c:pt idx="0">
                  <c:v>106.06989999999999</c:v>
                </c:pt>
                <c:pt idx="1">
                  <c:v>97.478200000000001</c:v>
                </c:pt>
                <c:pt idx="3">
                  <c:v>117.20920000000001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'5 activity day'!$H$59</c:f>
              <c:strCache>
                <c:ptCount val="1"/>
                <c:pt idx="0">
                  <c:v>Germany</c:v>
                </c:pt>
              </c:strCache>
            </c:strRef>
          </c:tx>
          <c:cat>
            <c:strRef>
              <c:f>'5 activity day'!$A$60:$A$64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day'!$H$60:$H$64</c:f>
              <c:numCache>
                <c:formatCode>General</c:formatCode>
                <c:ptCount val="5"/>
                <c:pt idx="0" formatCode="0">
                  <c:v>109.52670000000001</c:v>
                </c:pt>
                <c:pt idx="3" formatCode="0">
                  <c:v>148.3904</c:v>
                </c:pt>
                <c:pt idx="4" formatCode="0">
                  <c:v>164.3717</c:v>
                </c:pt>
              </c:numCache>
            </c:numRef>
          </c:val>
          <c:smooth val="0"/>
        </c:ser>
        <c:ser>
          <c:idx val="8"/>
          <c:order val="6"/>
          <c:tx>
            <c:strRef>
              <c:f>'5 activity day'!$J$59</c:f>
              <c:strCache>
                <c:ptCount val="1"/>
                <c:pt idx="0">
                  <c:v>Italy</c:v>
                </c:pt>
              </c:strCache>
            </c:strRef>
          </c:tx>
          <c:cat>
            <c:strRef>
              <c:f>'5 activity day'!$A$60:$A$64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day'!$J$60:$J$64</c:f>
              <c:numCache>
                <c:formatCode>General</c:formatCode>
                <c:ptCount val="5"/>
                <c:pt idx="2" formatCode="0">
                  <c:v>76.098500000000001</c:v>
                </c:pt>
                <c:pt idx="4" formatCode="0">
                  <c:v>94.900900000000007</c:v>
                </c:pt>
              </c:numCache>
            </c:numRef>
          </c:val>
          <c:smooth val="0"/>
        </c:ser>
        <c:ser>
          <c:idx val="9"/>
          <c:order val="7"/>
          <c:tx>
            <c:strRef>
              <c:f>'5 activity day'!$K$59</c:f>
              <c:strCache>
                <c:ptCount val="1"/>
                <c:pt idx="0">
                  <c:v>Netherlands</c:v>
                </c:pt>
              </c:strCache>
            </c:strRef>
          </c:tx>
          <c:cat>
            <c:strRef>
              <c:f>'5 activity day'!$A$60:$A$64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day'!$K$60:$K$64</c:f>
              <c:numCache>
                <c:formatCode>0</c:formatCode>
                <c:ptCount val="5"/>
                <c:pt idx="1">
                  <c:v>125.73050000000001</c:v>
                </c:pt>
                <c:pt idx="2">
                  <c:v>145.3167</c:v>
                </c:pt>
                <c:pt idx="3">
                  <c:v>144.6677</c:v>
                </c:pt>
                <c:pt idx="4">
                  <c:v>138.05180000000001</c:v>
                </c:pt>
              </c:numCache>
            </c:numRef>
          </c:val>
          <c:smooth val="0"/>
        </c:ser>
        <c:ser>
          <c:idx val="10"/>
          <c:order val="8"/>
          <c:tx>
            <c:strRef>
              <c:f>'5 activity day'!$L$59</c:f>
              <c:strCache>
                <c:ptCount val="1"/>
                <c:pt idx="0">
                  <c:v>Norway</c:v>
                </c:pt>
              </c:strCache>
            </c:strRef>
          </c:tx>
          <c:cat>
            <c:strRef>
              <c:f>'5 activity day'!$A$60:$A$64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day'!$L$60:$L$64</c:f>
              <c:numCache>
                <c:formatCode>0</c:formatCode>
                <c:ptCount val="5"/>
                <c:pt idx="1">
                  <c:v>131.9872</c:v>
                </c:pt>
                <c:pt idx="2">
                  <c:v>147.49360000000001</c:v>
                </c:pt>
                <c:pt idx="3">
                  <c:v>145.8845</c:v>
                </c:pt>
                <c:pt idx="4">
                  <c:v>149.40120000000002</c:v>
                </c:pt>
              </c:numCache>
            </c:numRef>
          </c:val>
          <c:smooth val="0"/>
        </c:ser>
        <c:ser>
          <c:idx val="11"/>
          <c:order val="9"/>
          <c:tx>
            <c:strRef>
              <c:f>'5 activity day'!$M$59</c:f>
              <c:strCache>
                <c:ptCount val="1"/>
                <c:pt idx="0">
                  <c:v>Slovenia</c:v>
                </c:pt>
              </c:strCache>
            </c:strRef>
          </c:tx>
          <c:cat>
            <c:strRef>
              <c:f>'5 activity day'!$A$60:$A$64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day'!$M$60:$M$64</c:f>
              <c:numCache>
                <c:formatCode>General</c:formatCode>
                <c:ptCount val="5"/>
                <c:pt idx="0" formatCode="0">
                  <c:v>133.9349</c:v>
                </c:pt>
                <c:pt idx="4" formatCode="0">
                  <c:v>152.40640000000002</c:v>
                </c:pt>
              </c:numCache>
            </c:numRef>
          </c:val>
          <c:smooth val="0"/>
        </c:ser>
        <c:ser>
          <c:idx val="13"/>
          <c:order val="10"/>
          <c:tx>
            <c:strRef>
              <c:f>'5 activity day'!$O$59</c:f>
              <c:strCache>
                <c:ptCount val="1"/>
                <c:pt idx="0">
                  <c:v>Spain</c:v>
                </c:pt>
              </c:strCache>
            </c:strRef>
          </c:tx>
          <c:cat>
            <c:strRef>
              <c:f>'5 activity day'!$A$60:$A$64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day'!$O$60:$O$64</c:f>
              <c:numCache>
                <c:formatCode>General</c:formatCode>
                <c:ptCount val="5"/>
                <c:pt idx="3" formatCode="0">
                  <c:v>93.531999999999996</c:v>
                </c:pt>
                <c:pt idx="4" formatCode="0">
                  <c:v>101.83879999999999</c:v>
                </c:pt>
              </c:numCache>
            </c:numRef>
          </c:val>
          <c:smooth val="0"/>
        </c:ser>
        <c:ser>
          <c:idx val="14"/>
          <c:order val="11"/>
          <c:tx>
            <c:strRef>
              <c:f>'5 activity day'!$P$59</c:f>
              <c:strCache>
                <c:ptCount val="1"/>
                <c:pt idx="0">
                  <c:v>Sweden</c:v>
                </c:pt>
              </c:strCache>
            </c:strRef>
          </c:tx>
          <c:cat>
            <c:strRef>
              <c:f>'5 activity day'!$A$60:$A$64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day'!$P$60:$P$64</c:f>
              <c:numCache>
                <c:formatCode>General</c:formatCode>
                <c:ptCount val="5"/>
                <c:pt idx="3" formatCode="0">
                  <c:v>152.02179999999998</c:v>
                </c:pt>
                <c:pt idx="4" formatCode="0">
                  <c:v>119.11189999999999</c:v>
                </c:pt>
              </c:numCache>
            </c:numRef>
          </c:val>
          <c:smooth val="0"/>
        </c:ser>
        <c:ser>
          <c:idx val="15"/>
          <c:order val="12"/>
          <c:tx>
            <c:strRef>
              <c:f>'5 activity day'!$Q$59</c:f>
              <c:strCache>
                <c:ptCount val="1"/>
                <c:pt idx="0">
                  <c:v>UK</c:v>
                </c:pt>
              </c:strCache>
            </c:strRef>
          </c:tx>
          <c:cat>
            <c:strRef>
              <c:f>'5 activity day'!$A$60:$A$64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day'!$Q$60:$Q$64</c:f>
              <c:numCache>
                <c:formatCode>0</c:formatCode>
                <c:ptCount val="5"/>
                <c:pt idx="0">
                  <c:v>96.569299999999998</c:v>
                </c:pt>
                <c:pt idx="1">
                  <c:v>86.299800000000005</c:v>
                </c:pt>
                <c:pt idx="2">
                  <c:v>130.89449999999999</c:v>
                </c:pt>
                <c:pt idx="3">
                  <c:v>146.01830000000001</c:v>
                </c:pt>
                <c:pt idx="4">
                  <c:v>136.21530000000001</c:v>
                </c:pt>
              </c:numCache>
            </c:numRef>
          </c:val>
          <c:smooth val="0"/>
        </c:ser>
        <c:ser>
          <c:idx val="16"/>
          <c:order val="13"/>
          <c:tx>
            <c:strRef>
              <c:f>'5 activity day'!$R$59</c:f>
              <c:strCache>
                <c:ptCount val="1"/>
                <c:pt idx="0">
                  <c:v>USA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cat>
            <c:strRef>
              <c:f>'5 activity day'!$A$60:$A$64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day'!$R$60:$R$64</c:f>
              <c:numCache>
                <c:formatCode>0</c:formatCode>
                <c:ptCount val="5"/>
                <c:pt idx="0">
                  <c:v>95.859399999999994</c:v>
                </c:pt>
                <c:pt idx="1">
                  <c:v>110.3546</c:v>
                </c:pt>
                <c:pt idx="2">
                  <c:v>131.99109999999999</c:v>
                </c:pt>
                <c:pt idx="3">
                  <c:v>119.8991</c:v>
                </c:pt>
                <c:pt idx="4">
                  <c:v>147.31139999999999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984192"/>
        <c:axId val="128985728"/>
      </c:lineChart>
      <c:catAx>
        <c:axId val="128984192"/>
        <c:scaling>
          <c:orientation val="minMax"/>
        </c:scaling>
        <c:delete val="0"/>
        <c:axPos val="b"/>
        <c:majorTickMark val="out"/>
        <c:minorTickMark val="none"/>
        <c:tickLblPos val="nextTo"/>
        <c:crossAx val="128985728"/>
        <c:crosses val="autoZero"/>
        <c:auto val="1"/>
        <c:lblAlgn val="ctr"/>
        <c:lblOffset val="100"/>
        <c:noMultiLvlLbl val="0"/>
      </c:catAx>
      <c:valAx>
        <c:axId val="12898572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2898419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900"/>
            </a:pPr>
            <a:endParaRPr lang="en-US"/>
          </a:p>
        </c:txPr>
      </c:legendEntry>
      <c:layout>
        <c:manualLayout>
          <c:xMode val="edge"/>
          <c:yMode val="edge"/>
          <c:x val="0.75473176088325133"/>
          <c:y val="8.0666542502492708E-2"/>
          <c:w val="0.24526823911674869"/>
          <c:h val="0.83866691499501522"/>
        </c:manualLayout>
      </c:layout>
      <c:overlay val="0"/>
    </c:legend>
    <c:plotVisOnly val="1"/>
    <c:dispBlanksAs val="span"/>
    <c:showDLblsOverMax val="0"/>
  </c:chart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188634407852988E-2"/>
          <c:y val="2.0180289963754532E-2"/>
          <c:w val="0.9136997960678569"/>
          <c:h val="0.91626412045328243"/>
        </c:manualLayout>
      </c:layout>
      <c:lineChart>
        <c:grouping val="standard"/>
        <c:varyColors val="0"/>
        <c:ser>
          <c:idx val="1"/>
          <c:order val="0"/>
          <c:tx>
            <c:strRef>
              <c:f>'5 activity day'!$C$107</c:f>
              <c:strCache>
                <c:ptCount val="1"/>
                <c:pt idx="0">
                  <c:v>Australia</c:v>
                </c:pt>
              </c:strCache>
            </c:strRef>
          </c:tx>
          <c:cat>
            <c:strRef>
              <c:f>'5 activity day'!$A$108:$A$112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day'!$C$108:$C$112</c:f>
              <c:numCache>
                <c:formatCode>0</c:formatCode>
                <c:ptCount val="5"/>
                <c:pt idx="1">
                  <c:v>77.53417111894943</c:v>
                </c:pt>
                <c:pt idx="2">
                  <c:v>71.798995384425467</c:v>
                </c:pt>
                <c:pt idx="3">
                  <c:v>67.964633410932834</c:v>
                </c:pt>
                <c:pt idx="4">
                  <c:v>66.629565916757898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'5 activity day'!$D$107</c:f>
              <c:strCache>
                <c:ptCount val="1"/>
                <c:pt idx="0">
                  <c:v>Canada</c:v>
                </c:pt>
              </c:strCache>
            </c:strRef>
          </c:tx>
          <c:cat>
            <c:strRef>
              <c:f>'5 activity day'!$A$108:$A$112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day'!$D$108:$D$112</c:f>
              <c:numCache>
                <c:formatCode>0</c:formatCode>
                <c:ptCount val="5"/>
                <c:pt idx="1">
                  <c:v>74.39663073683964</c:v>
                </c:pt>
                <c:pt idx="2">
                  <c:v>69.10347215256634</c:v>
                </c:pt>
                <c:pt idx="3">
                  <c:v>65.323842621962925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'5 activity day'!$E$107</c:f>
              <c:strCache>
                <c:ptCount val="1"/>
                <c:pt idx="0">
                  <c:v>Denmark</c:v>
                </c:pt>
              </c:strCache>
            </c:strRef>
          </c:tx>
          <c:cat>
            <c:strRef>
              <c:f>'5 activity day'!$A$108:$A$112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day'!$E$108:$E$112</c:f>
              <c:numCache>
                <c:formatCode>General</c:formatCode>
                <c:ptCount val="5"/>
                <c:pt idx="0" formatCode="0">
                  <c:v>89.662937624096017</c:v>
                </c:pt>
                <c:pt idx="2" formatCode="0">
                  <c:v>64.174864925726425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'5 activity day'!$F$107</c:f>
              <c:strCache>
                <c:ptCount val="1"/>
                <c:pt idx="0">
                  <c:v>Finland</c:v>
                </c:pt>
              </c:strCache>
            </c:strRef>
          </c:tx>
          <c:cat>
            <c:strRef>
              <c:f>'5 activity day'!$A$108:$A$112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day'!$F$108:$F$112</c:f>
              <c:numCache>
                <c:formatCode>0</c:formatCode>
                <c:ptCount val="5"/>
                <c:pt idx="1">
                  <c:v>65.008128924403465</c:v>
                </c:pt>
                <c:pt idx="2">
                  <c:v>64.448779177576114</c:v>
                </c:pt>
                <c:pt idx="4">
                  <c:v>62.062322274643492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'5 activity day'!$G$107</c:f>
              <c:strCache>
                <c:ptCount val="1"/>
                <c:pt idx="0">
                  <c:v>France</c:v>
                </c:pt>
              </c:strCache>
            </c:strRef>
          </c:tx>
          <c:cat>
            <c:strRef>
              <c:f>'5 activity day'!$A$108:$A$112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day'!$G$108:$G$112</c:f>
              <c:numCache>
                <c:formatCode>0</c:formatCode>
                <c:ptCount val="5"/>
                <c:pt idx="0">
                  <c:v>78.319552156375721</c:v>
                </c:pt>
                <c:pt idx="1">
                  <c:v>76.790921339818084</c:v>
                </c:pt>
                <c:pt idx="3">
                  <c:v>69.920660420646556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'5 activity day'!$H$107</c:f>
              <c:strCache>
                <c:ptCount val="1"/>
                <c:pt idx="0">
                  <c:v>Germany</c:v>
                </c:pt>
              </c:strCache>
            </c:strRef>
          </c:tx>
          <c:cat>
            <c:strRef>
              <c:f>'5 activity day'!$A$108:$A$112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day'!$H$108:$H$112</c:f>
              <c:numCache>
                <c:formatCode>General</c:formatCode>
                <c:ptCount val="5"/>
                <c:pt idx="0" formatCode="0">
                  <c:v>77.49205015727064</c:v>
                </c:pt>
                <c:pt idx="3" formatCode="0">
                  <c:v>67.412158115721112</c:v>
                </c:pt>
                <c:pt idx="4" formatCode="0">
                  <c:v>63.996707453329492</c:v>
                </c:pt>
              </c:numCache>
            </c:numRef>
          </c:val>
          <c:smooth val="0"/>
        </c:ser>
        <c:ser>
          <c:idx val="8"/>
          <c:order val="6"/>
          <c:tx>
            <c:strRef>
              <c:f>'5 activity day'!$J$107</c:f>
              <c:strCache>
                <c:ptCount val="1"/>
                <c:pt idx="0">
                  <c:v>Italy</c:v>
                </c:pt>
              </c:strCache>
            </c:strRef>
          </c:tx>
          <c:cat>
            <c:strRef>
              <c:f>'5 activity day'!$A$108:$A$112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day'!$J$108:$J$112</c:f>
              <c:numCache>
                <c:formatCode>General</c:formatCode>
                <c:ptCount val="5"/>
                <c:pt idx="2" formatCode="0">
                  <c:v>82.700781730937976</c:v>
                </c:pt>
                <c:pt idx="4" formatCode="0">
                  <c:v>77.050030700431734</c:v>
                </c:pt>
              </c:numCache>
            </c:numRef>
          </c:val>
          <c:smooth val="0"/>
        </c:ser>
        <c:ser>
          <c:idx val="9"/>
          <c:order val="7"/>
          <c:tx>
            <c:strRef>
              <c:f>'5 activity day'!$K$107</c:f>
              <c:strCache>
                <c:ptCount val="1"/>
                <c:pt idx="0">
                  <c:v>Netherlands</c:v>
                </c:pt>
              </c:strCache>
            </c:strRef>
          </c:tx>
          <c:cat>
            <c:strRef>
              <c:f>'5 activity day'!$A$108:$A$112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day'!$K$108:$K$112</c:f>
              <c:numCache>
                <c:formatCode>0</c:formatCode>
                <c:ptCount val="5"/>
                <c:pt idx="1">
                  <c:v>73.907266049364523</c:v>
                </c:pt>
                <c:pt idx="2">
                  <c:v>69.802289026835268</c:v>
                </c:pt>
                <c:pt idx="3">
                  <c:v>66.729810582052437</c:v>
                </c:pt>
                <c:pt idx="4">
                  <c:v>65.386115914005245</c:v>
                </c:pt>
              </c:numCache>
            </c:numRef>
          </c:val>
          <c:smooth val="0"/>
        </c:ser>
        <c:ser>
          <c:idx val="10"/>
          <c:order val="8"/>
          <c:tx>
            <c:strRef>
              <c:f>'5 activity day'!$L$107</c:f>
              <c:strCache>
                <c:ptCount val="1"/>
                <c:pt idx="0">
                  <c:v>Norway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strRef>
              <c:f>'5 activity day'!$A$108:$A$112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day'!$L$108:$L$112</c:f>
              <c:numCache>
                <c:formatCode>0</c:formatCode>
                <c:ptCount val="5"/>
                <c:pt idx="1">
                  <c:v>73.528444940143416</c:v>
                </c:pt>
                <c:pt idx="2">
                  <c:v>66.729391065044041</c:v>
                </c:pt>
                <c:pt idx="3">
                  <c:v>63.926406005815906</c:v>
                </c:pt>
                <c:pt idx="4">
                  <c:v>61.687687408916034</c:v>
                </c:pt>
              </c:numCache>
            </c:numRef>
          </c:val>
          <c:smooth val="0"/>
        </c:ser>
        <c:ser>
          <c:idx val="11"/>
          <c:order val="9"/>
          <c:tx>
            <c:strRef>
              <c:f>'5 activity day'!$M$107</c:f>
              <c:strCache>
                <c:ptCount val="1"/>
                <c:pt idx="0">
                  <c:v>Slovenia/Yugoslavia</c:v>
                </c:pt>
              </c:strCache>
            </c:strRef>
          </c:tx>
          <c:cat>
            <c:strRef>
              <c:f>'5 activity day'!$A$108:$A$112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day'!$M$108:$M$112</c:f>
              <c:numCache>
                <c:formatCode>General</c:formatCode>
                <c:ptCount val="5"/>
                <c:pt idx="0" formatCode="0">
                  <c:v>76.880075801162462</c:v>
                </c:pt>
                <c:pt idx="4" formatCode="0">
                  <c:v>64.540116961513448</c:v>
                </c:pt>
              </c:numCache>
            </c:numRef>
          </c:val>
          <c:smooth val="0"/>
        </c:ser>
        <c:ser>
          <c:idx val="13"/>
          <c:order val="10"/>
          <c:tx>
            <c:strRef>
              <c:f>'5 activity day'!$O$107</c:f>
              <c:strCache>
                <c:ptCount val="1"/>
                <c:pt idx="0">
                  <c:v>Spain</c:v>
                </c:pt>
              </c:strCache>
            </c:strRef>
          </c:tx>
          <c:cat>
            <c:strRef>
              <c:f>'5 activity day'!$A$108:$A$112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day'!$O$108:$O$112</c:f>
              <c:numCache>
                <c:formatCode>General</c:formatCode>
                <c:ptCount val="5"/>
                <c:pt idx="3" formatCode="0">
                  <c:v>75.1014700546542</c:v>
                </c:pt>
                <c:pt idx="4" formatCode="0">
                  <c:v>74.16521771337159</c:v>
                </c:pt>
              </c:numCache>
            </c:numRef>
          </c:val>
          <c:smooth val="0"/>
        </c:ser>
        <c:ser>
          <c:idx val="14"/>
          <c:order val="11"/>
          <c:tx>
            <c:strRef>
              <c:f>'5 activity day'!$P$107</c:f>
              <c:strCache>
                <c:ptCount val="1"/>
                <c:pt idx="0">
                  <c:v>Sweden</c:v>
                </c:pt>
              </c:strCache>
            </c:strRef>
          </c:tx>
          <c:cat>
            <c:strRef>
              <c:f>'5 activity day'!$A$108:$A$112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day'!$P$108:$P$112</c:f>
              <c:numCache>
                <c:formatCode>General</c:formatCode>
                <c:ptCount val="5"/>
                <c:pt idx="3" formatCode="0">
                  <c:v>63.19090984591552</c:v>
                </c:pt>
                <c:pt idx="4" formatCode="0">
                  <c:v>58.80627603746975</c:v>
                </c:pt>
              </c:numCache>
            </c:numRef>
          </c:val>
          <c:smooth val="0"/>
        </c:ser>
        <c:ser>
          <c:idx val="15"/>
          <c:order val="12"/>
          <c:tx>
            <c:strRef>
              <c:f>'5 activity day'!$Q$107</c:f>
              <c:strCache>
                <c:ptCount val="1"/>
                <c:pt idx="0">
                  <c:v>UK</c:v>
                </c:pt>
              </c:strCache>
            </c:strRef>
          </c:tx>
          <c:cat>
            <c:strRef>
              <c:f>'5 activity day'!$A$108:$A$112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day'!$Q$108:$Q$112</c:f>
              <c:numCache>
                <c:formatCode>0</c:formatCode>
                <c:ptCount val="5"/>
                <c:pt idx="0">
                  <c:v>78.412018894370803</c:v>
                </c:pt>
                <c:pt idx="1">
                  <c:v>76.28090292188071</c:v>
                </c:pt>
                <c:pt idx="2">
                  <c:v>68.374002676121208</c:v>
                </c:pt>
                <c:pt idx="3">
                  <c:v>66.029157289019807</c:v>
                </c:pt>
                <c:pt idx="4">
                  <c:v>65.350621482033176</c:v>
                </c:pt>
              </c:numCache>
            </c:numRef>
          </c:val>
          <c:smooth val="0"/>
        </c:ser>
        <c:ser>
          <c:idx val="16"/>
          <c:order val="13"/>
          <c:tx>
            <c:strRef>
              <c:f>'5 activity day'!$R$107</c:f>
              <c:strCache>
                <c:ptCount val="1"/>
                <c:pt idx="0">
                  <c:v>USA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strRef>
              <c:f>'5 activity day'!$A$108:$A$112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day'!$R$108:$R$112</c:f>
              <c:numCache>
                <c:formatCode>0</c:formatCode>
                <c:ptCount val="5"/>
                <c:pt idx="0">
                  <c:v>78.017781263400735</c:v>
                </c:pt>
                <c:pt idx="1">
                  <c:v>72.28908946270947</c:v>
                </c:pt>
                <c:pt idx="2">
                  <c:v>65.618032786458215</c:v>
                </c:pt>
                <c:pt idx="3">
                  <c:v>63.713726694822284</c:v>
                </c:pt>
                <c:pt idx="4">
                  <c:v>62.688735934957293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600832"/>
        <c:axId val="41820544"/>
      </c:lineChart>
      <c:catAx>
        <c:axId val="142600832"/>
        <c:scaling>
          <c:orientation val="minMax"/>
        </c:scaling>
        <c:delete val="0"/>
        <c:axPos val="b"/>
        <c:majorTickMark val="out"/>
        <c:minorTickMark val="none"/>
        <c:tickLblPos val="nextTo"/>
        <c:crossAx val="41820544"/>
        <c:crosses val="autoZero"/>
        <c:auto val="1"/>
        <c:lblAlgn val="ctr"/>
        <c:lblOffset val="100"/>
        <c:noMultiLvlLbl val="0"/>
      </c:catAx>
      <c:valAx>
        <c:axId val="41820544"/>
        <c:scaling>
          <c:orientation val="minMax"/>
          <c:max val="90"/>
          <c:min val="55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42600832"/>
        <c:crosses val="autoZero"/>
        <c:crossBetween val="between"/>
      </c:valAx>
    </c:plotArea>
    <c:plotVisOnly val="1"/>
    <c:dispBlanksAs val="span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141478665294439E-2"/>
          <c:y val="2.0180289963754532E-2"/>
          <c:w val="0.69018830359236982"/>
          <c:h val="0.9133662979627537"/>
        </c:manualLayout>
      </c:layout>
      <c:lineChart>
        <c:grouping val="standard"/>
        <c:varyColors val="0"/>
        <c:ser>
          <c:idx val="1"/>
          <c:order val="0"/>
          <c:tx>
            <c:strRef>
              <c:f>'5 activity day'!$C$131</c:f>
              <c:strCache>
                <c:ptCount val="1"/>
                <c:pt idx="0">
                  <c:v>Australia</c:v>
                </c:pt>
              </c:strCache>
            </c:strRef>
          </c:tx>
          <c:cat>
            <c:strRef>
              <c:f>'5 activity day'!$A$132:$A$136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day'!$C$132:$C$136</c:f>
              <c:numCache>
                <c:formatCode>0</c:formatCode>
                <c:ptCount val="5"/>
                <c:pt idx="1">
                  <c:v>50.598506803165321</c:v>
                </c:pt>
                <c:pt idx="2">
                  <c:v>51.041632990547171</c:v>
                </c:pt>
                <c:pt idx="3">
                  <c:v>50.779434680644272</c:v>
                </c:pt>
                <c:pt idx="4">
                  <c:v>50.307353010635772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'5 activity day'!$D$131</c:f>
              <c:strCache>
                <c:ptCount val="1"/>
                <c:pt idx="0">
                  <c:v>Canada</c:v>
                </c:pt>
              </c:strCache>
            </c:strRef>
          </c:tx>
          <c:cat>
            <c:strRef>
              <c:f>'5 activity day'!$A$132:$A$136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day'!$D$132:$D$136</c:f>
              <c:numCache>
                <c:formatCode>0</c:formatCode>
                <c:ptCount val="5"/>
                <c:pt idx="1">
                  <c:v>50.574719581907836</c:v>
                </c:pt>
                <c:pt idx="2">
                  <c:v>50.507353764210151</c:v>
                </c:pt>
                <c:pt idx="3">
                  <c:v>50.299270699220678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'5 activity day'!$E$131</c:f>
              <c:strCache>
                <c:ptCount val="1"/>
                <c:pt idx="0">
                  <c:v>Denmark</c:v>
                </c:pt>
              </c:strCache>
            </c:strRef>
          </c:tx>
          <c:cat>
            <c:strRef>
              <c:f>'5 activity day'!$A$132:$A$136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day'!$E$132:$E$136</c:f>
              <c:numCache>
                <c:formatCode>General</c:formatCode>
                <c:ptCount val="5"/>
                <c:pt idx="0" formatCode="0">
                  <c:v>52.21998711646755</c:v>
                </c:pt>
                <c:pt idx="2" formatCode="0">
                  <c:v>51.788392435589117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'5 activity day'!$F$131</c:f>
              <c:strCache>
                <c:ptCount val="1"/>
                <c:pt idx="0">
                  <c:v>Finland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ln>
                <a:solidFill>
                  <a:schemeClr val="accent1"/>
                </a:solidFill>
              </a:ln>
            </c:spPr>
          </c:marker>
          <c:cat>
            <c:strRef>
              <c:f>'5 activity day'!$A$132:$A$136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day'!$F$132:$F$136</c:f>
              <c:numCache>
                <c:formatCode>0</c:formatCode>
                <c:ptCount val="5"/>
                <c:pt idx="1">
                  <c:v>48.737561317589886</c:v>
                </c:pt>
                <c:pt idx="2">
                  <c:v>49.00322316490621</c:v>
                </c:pt>
                <c:pt idx="4">
                  <c:v>49.213126614424191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'5 activity day'!$G$131</c:f>
              <c:strCache>
                <c:ptCount val="1"/>
                <c:pt idx="0">
                  <c:v>France</c:v>
                </c:pt>
              </c:strCache>
            </c:strRef>
          </c:tx>
          <c:cat>
            <c:strRef>
              <c:f>'5 activity day'!$A$132:$A$136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day'!$G$132:$G$136</c:f>
              <c:numCache>
                <c:formatCode>0</c:formatCode>
                <c:ptCount val="5"/>
                <c:pt idx="0">
                  <c:v>50.010569561417931</c:v>
                </c:pt>
                <c:pt idx="1">
                  <c:v>48.49293254206291</c:v>
                </c:pt>
                <c:pt idx="3">
                  <c:v>48.018541773284426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'5 activity day'!$H$131</c:f>
              <c:strCache>
                <c:ptCount val="1"/>
                <c:pt idx="0">
                  <c:v>Germany</c:v>
                </c:pt>
              </c:strCache>
            </c:strRef>
          </c:tx>
          <c:cat>
            <c:strRef>
              <c:f>'5 activity day'!$A$132:$A$136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day'!$H$132:$H$136</c:f>
              <c:numCache>
                <c:formatCode>General</c:formatCode>
                <c:ptCount val="5"/>
                <c:pt idx="0" formatCode="0">
                  <c:v>49.509713759940247</c:v>
                </c:pt>
                <c:pt idx="3" formatCode="0">
                  <c:v>50.671333199393963</c:v>
                </c:pt>
                <c:pt idx="4" formatCode="0">
                  <c:v>51.075050262228253</c:v>
                </c:pt>
              </c:numCache>
            </c:numRef>
          </c:val>
          <c:smooth val="0"/>
        </c:ser>
        <c:ser>
          <c:idx val="8"/>
          <c:order val="6"/>
          <c:tx>
            <c:strRef>
              <c:f>'5 activity day'!$J$131</c:f>
              <c:strCache>
                <c:ptCount val="1"/>
                <c:pt idx="0">
                  <c:v>Italy</c:v>
                </c:pt>
              </c:strCache>
            </c:strRef>
          </c:tx>
          <c:cat>
            <c:strRef>
              <c:f>'5 activity day'!$A$132:$A$136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day'!$J$132:$J$136</c:f>
              <c:numCache>
                <c:formatCode>General</c:formatCode>
                <c:ptCount val="5"/>
                <c:pt idx="2" formatCode="0">
                  <c:v>45.105427173974341</c:v>
                </c:pt>
                <c:pt idx="4" formatCode="0">
                  <c:v>47.54228520783014</c:v>
                </c:pt>
              </c:numCache>
            </c:numRef>
          </c:val>
          <c:smooth val="0"/>
        </c:ser>
        <c:ser>
          <c:idx val="9"/>
          <c:order val="7"/>
          <c:tx>
            <c:strRef>
              <c:f>'5 activity day'!$K$131</c:f>
              <c:strCache>
                <c:ptCount val="1"/>
                <c:pt idx="0">
                  <c:v>Netherlands</c:v>
                </c:pt>
              </c:strCache>
            </c:strRef>
          </c:tx>
          <c:cat>
            <c:strRef>
              <c:f>'5 activity day'!$A$132:$A$136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day'!$K$132:$K$136</c:f>
              <c:numCache>
                <c:formatCode>0</c:formatCode>
                <c:ptCount val="5"/>
                <c:pt idx="1">
                  <c:v>51.60658619170826</c:v>
                </c:pt>
                <c:pt idx="2">
                  <c:v>51.480910986345584</c:v>
                </c:pt>
                <c:pt idx="3">
                  <c:v>52.312394530247389</c:v>
                </c:pt>
                <c:pt idx="4">
                  <c:v>52.317457658539468</c:v>
                </c:pt>
              </c:numCache>
            </c:numRef>
          </c:val>
          <c:smooth val="0"/>
        </c:ser>
        <c:ser>
          <c:idx val="10"/>
          <c:order val="8"/>
          <c:tx>
            <c:strRef>
              <c:f>'5 activity day'!$L$131</c:f>
              <c:strCache>
                <c:ptCount val="1"/>
                <c:pt idx="0">
                  <c:v>Norway</c:v>
                </c:pt>
              </c:strCache>
            </c:strRef>
          </c:tx>
          <c:cat>
            <c:strRef>
              <c:f>'5 activity day'!$A$132:$A$136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day'!$L$132:$L$136</c:f>
              <c:numCache>
                <c:formatCode>0</c:formatCode>
                <c:ptCount val="5"/>
                <c:pt idx="1">
                  <c:v>50.116938057615855</c:v>
                </c:pt>
                <c:pt idx="2">
                  <c:v>50.859843356512677</c:v>
                </c:pt>
                <c:pt idx="3">
                  <c:v>50.465975586723211</c:v>
                </c:pt>
                <c:pt idx="4">
                  <c:v>51.510680343756775</c:v>
                </c:pt>
              </c:numCache>
            </c:numRef>
          </c:val>
          <c:smooth val="0"/>
        </c:ser>
        <c:ser>
          <c:idx val="11"/>
          <c:order val="9"/>
          <c:tx>
            <c:strRef>
              <c:f>'5 activity day'!$M$131</c:f>
              <c:strCache>
                <c:ptCount val="1"/>
                <c:pt idx="0">
                  <c:v>Slovenia</c:v>
                </c:pt>
              </c:strCache>
            </c:strRef>
          </c:tx>
          <c:cat>
            <c:strRef>
              <c:f>'5 activity day'!$A$132:$A$136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day'!$M$132:$M$136</c:f>
              <c:numCache>
                <c:formatCode>General</c:formatCode>
                <c:ptCount val="5"/>
                <c:pt idx="0" formatCode="0">
                  <c:v>47.169740543919971</c:v>
                </c:pt>
                <c:pt idx="4" formatCode="0">
                  <c:v>47.650204022772556</c:v>
                </c:pt>
              </c:numCache>
            </c:numRef>
          </c:val>
          <c:smooth val="0"/>
        </c:ser>
        <c:ser>
          <c:idx val="13"/>
          <c:order val="10"/>
          <c:tx>
            <c:strRef>
              <c:f>'5 activity day'!$O$131</c:f>
              <c:strCache>
                <c:ptCount val="1"/>
                <c:pt idx="0">
                  <c:v>Spain</c:v>
                </c:pt>
              </c:strCache>
            </c:strRef>
          </c:tx>
          <c:cat>
            <c:strRef>
              <c:f>'5 activity day'!$A$132:$A$136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day'!$O$132:$O$136</c:f>
              <c:numCache>
                <c:formatCode>General</c:formatCode>
                <c:ptCount val="5"/>
                <c:pt idx="3" formatCode="0">
                  <c:v>49.568347542232971</c:v>
                </c:pt>
                <c:pt idx="4" formatCode="0">
                  <c:v>47.882117283927109</c:v>
                </c:pt>
              </c:numCache>
            </c:numRef>
          </c:val>
          <c:smooth val="0"/>
        </c:ser>
        <c:ser>
          <c:idx val="14"/>
          <c:order val="11"/>
          <c:tx>
            <c:strRef>
              <c:f>'5 activity day'!$P$131</c:f>
              <c:strCache>
                <c:ptCount val="1"/>
                <c:pt idx="0">
                  <c:v>Sweden</c:v>
                </c:pt>
              </c:strCache>
            </c:strRef>
          </c:tx>
          <c:cat>
            <c:strRef>
              <c:f>'5 activity day'!$A$132:$A$136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day'!$P$132:$P$136</c:f>
              <c:numCache>
                <c:formatCode>General</c:formatCode>
                <c:ptCount val="5"/>
                <c:pt idx="3" formatCode="0">
                  <c:v>50.237931907341583</c:v>
                </c:pt>
                <c:pt idx="4" formatCode="0">
                  <c:v>51.595381593788503</c:v>
                </c:pt>
              </c:numCache>
            </c:numRef>
          </c:val>
          <c:smooth val="0"/>
        </c:ser>
        <c:ser>
          <c:idx val="15"/>
          <c:order val="12"/>
          <c:tx>
            <c:strRef>
              <c:f>'5 activity day'!$Q$131</c:f>
              <c:strCache>
                <c:ptCount val="1"/>
                <c:pt idx="0">
                  <c:v>UK</c:v>
                </c:pt>
              </c:strCache>
            </c:strRef>
          </c:tx>
          <c:cat>
            <c:strRef>
              <c:f>'5 activity day'!$A$132:$A$136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day'!$Q$132:$Q$136</c:f>
              <c:numCache>
                <c:formatCode>0</c:formatCode>
                <c:ptCount val="5"/>
                <c:pt idx="0">
                  <c:v>51.76607213157456</c:v>
                </c:pt>
                <c:pt idx="1">
                  <c:v>52.035214644461313</c:v>
                </c:pt>
                <c:pt idx="2">
                  <c:v>50.747634751641911</c:v>
                </c:pt>
                <c:pt idx="3">
                  <c:v>49.736612813424784</c:v>
                </c:pt>
                <c:pt idx="4">
                  <c:v>50.304556851205362</c:v>
                </c:pt>
              </c:numCache>
            </c:numRef>
          </c:val>
          <c:smooth val="0"/>
        </c:ser>
        <c:ser>
          <c:idx val="16"/>
          <c:order val="13"/>
          <c:tx>
            <c:strRef>
              <c:f>'5 activity day'!$R$131</c:f>
              <c:strCache>
                <c:ptCount val="1"/>
                <c:pt idx="0">
                  <c:v>USA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strRef>
              <c:f>'5 activity day'!$A$132:$A$136</c:f>
              <c:strCache>
                <c:ptCount val="5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</c:strCache>
            </c:strRef>
          </c:cat>
          <c:val>
            <c:numRef>
              <c:f>'5 activity day'!$R$132:$R$136</c:f>
              <c:numCache>
                <c:formatCode>0</c:formatCode>
                <c:ptCount val="5"/>
                <c:pt idx="0">
                  <c:v>50.852025160474547</c:v>
                </c:pt>
                <c:pt idx="1">
                  <c:v>52.286310691591531</c:v>
                </c:pt>
                <c:pt idx="2">
                  <c:v>51.401909945170623</c:v>
                </c:pt>
                <c:pt idx="3">
                  <c:v>50.146345071119633</c:v>
                </c:pt>
                <c:pt idx="4">
                  <c:v>50.286227596850416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28960"/>
        <c:axId val="41934848"/>
      </c:lineChart>
      <c:catAx>
        <c:axId val="419289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1934848"/>
        <c:crosses val="autoZero"/>
        <c:auto val="1"/>
        <c:lblAlgn val="ctr"/>
        <c:lblOffset val="100"/>
        <c:noMultiLvlLbl val="0"/>
      </c:catAx>
      <c:valAx>
        <c:axId val="41934848"/>
        <c:scaling>
          <c:orientation val="minMax"/>
          <c:max val="60"/>
          <c:min val="4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41928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455147239532316"/>
          <c:y val="0.16590666753371003"/>
          <c:w val="0.22900696218938638"/>
          <c:h val="0.7211602002868561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span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0.13333</cdr:x>
      <cdr:y>0.73171</cdr:y>
    </cdr:from>
    <cdr:to>
      <cdr:x>0.86948</cdr:x>
      <cdr:y>0.95804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" y="4320480"/>
          <a:ext cx="3180507" cy="13364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/>
            <a:t>women's</a:t>
          </a:r>
          <a:r>
            <a:rPr lang="en-US" sz="2000" baseline="0" dirty="0"/>
            <a:t> </a:t>
          </a:r>
          <a:r>
            <a:rPr lang="en-US" sz="2000" baseline="0" dirty="0" smtClean="0"/>
            <a:t>cooking, cleaning and laundry minutes </a:t>
          </a:r>
          <a:r>
            <a:rPr lang="en-US" sz="2000" baseline="0" dirty="0"/>
            <a:t>per day</a:t>
          </a:r>
          <a:endParaRPr lang="en-US" sz="2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0.09906</cdr:x>
      <cdr:y>0.02364</cdr:y>
    </cdr:from>
    <cdr:to>
      <cdr:x>0.78968</cdr:x>
      <cdr:y>0.14181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056" y="144016"/>
          <a:ext cx="3514295" cy="7200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 smtClean="0"/>
            <a:t>men's</a:t>
          </a:r>
          <a:r>
            <a:rPr lang="en-US" sz="2000" baseline="0" dirty="0" smtClean="0"/>
            <a:t> cooking, cleaning and</a:t>
          </a:r>
        </a:p>
        <a:p xmlns:a="http://schemas.openxmlformats.org/drawingml/2006/main">
          <a:r>
            <a:rPr lang="en-US" sz="2000" baseline="0" dirty="0" smtClean="0"/>
            <a:t> laundry minutes per day</a:t>
          </a:r>
          <a:endParaRPr lang="en-US" sz="20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0.31034</cdr:x>
      <cdr:y>0</cdr:y>
    </cdr:from>
    <cdr:to>
      <cdr:x>1</cdr:x>
      <cdr:y>0.28076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6144" y="0"/>
          <a:ext cx="2880320" cy="16375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Women's </a:t>
          </a:r>
          <a:r>
            <a:rPr lang="en-US" sz="1800" b="1" i="1" dirty="0" smtClean="0"/>
            <a:t>unpaid </a:t>
          </a:r>
          <a:r>
            <a:rPr lang="en-US" sz="1800" b="1" dirty="0" smtClean="0"/>
            <a:t>work (housework, shopping childcare </a:t>
          </a:r>
          <a:r>
            <a:rPr lang="en-US" sz="1800" b="1" dirty="0" err="1" smtClean="0"/>
            <a:t>etc</a:t>
          </a:r>
          <a:r>
            <a:rPr lang="en-US" sz="1800" b="1" dirty="0" smtClean="0"/>
            <a:t>) minutes/day</a:t>
          </a:r>
        </a:p>
        <a:p xmlns:a="http://schemas.openxmlformats.org/drawingml/2006/main">
          <a:endParaRPr lang="en-US" sz="1100" b="1" dirty="0"/>
        </a:p>
        <a:p xmlns:a="http://schemas.openxmlformats.org/drawingml/2006/main">
          <a:endParaRPr lang="en-U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0.07246</cdr:x>
      <cdr:y>0.01205</cdr:y>
    </cdr:from>
    <cdr:to>
      <cdr:x>0.82609</cdr:x>
      <cdr:y>0.17073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72008"/>
          <a:ext cx="3744436" cy="948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/>
            <a:t>M</a:t>
          </a:r>
          <a:r>
            <a:rPr lang="en-US" sz="1800" b="1" dirty="0" smtClean="0"/>
            <a:t>en's </a:t>
          </a:r>
          <a:r>
            <a:rPr lang="en-US" sz="1800" b="1" i="1" dirty="0"/>
            <a:t>unpaid</a:t>
          </a:r>
          <a:r>
            <a:rPr lang="en-US" sz="1800" b="1" dirty="0"/>
            <a:t> </a:t>
          </a:r>
          <a:r>
            <a:rPr lang="en-US" sz="1800" b="1" dirty="0" smtClean="0"/>
            <a:t>work</a:t>
          </a:r>
        </a:p>
        <a:p xmlns:a="http://schemas.openxmlformats.org/drawingml/2006/main">
          <a:r>
            <a:rPr lang="en-US" sz="1800" b="1" dirty="0" smtClean="0"/>
            <a:t>(housework, shopping childcare </a:t>
          </a:r>
          <a:r>
            <a:rPr lang="en-US" sz="1800" b="1" dirty="0" err="1" smtClean="0"/>
            <a:t>etc</a:t>
          </a:r>
          <a:r>
            <a:rPr lang="en-US" sz="1800" b="1" dirty="0" smtClean="0"/>
            <a:t>)  </a:t>
          </a:r>
          <a:r>
            <a:rPr lang="en-US" sz="1800" b="1" dirty="0"/>
            <a:t>minutes/day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0.32203</cdr:x>
      <cdr:y>0.02564</cdr:y>
    </cdr:from>
    <cdr:to>
      <cdr:x>0.98065</cdr:x>
      <cdr:y>0.1965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68152" y="144016"/>
          <a:ext cx="2798129" cy="9596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women's </a:t>
          </a:r>
          <a:r>
            <a:rPr lang="en-US" sz="1800" b="1" dirty="0"/>
            <a:t>proportion of all </a:t>
          </a:r>
          <a:r>
            <a:rPr lang="en-US" sz="1800" b="1" dirty="0" smtClean="0"/>
            <a:t>(men’s + women’s) </a:t>
          </a:r>
          <a:r>
            <a:rPr lang="en-US" sz="2000" b="1" i="1" dirty="0" smtClean="0"/>
            <a:t>unpaid</a:t>
          </a:r>
          <a:r>
            <a:rPr lang="en-US" sz="1800" b="1" dirty="0" smtClean="0"/>
            <a:t> </a:t>
          </a:r>
          <a:r>
            <a:rPr lang="en-US" sz="1800" b="1" dirty="0"/>
            <a:t>work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0.10882</cdr:x>
      <cdr:y>0.02174</cdr:y>
    </cdr:from>
    <cdr:to>
      <cdr:x>0.82353</cdr:x>
      <cdr:y>0.23371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2842" y="122105"/>
          <a:ext cx="3499606" cy="11905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women's </a:t>
          </a:r>
          <a:r>
            <a:rPr lang="en-US" sz="1800" b="1" dirty="0"/>
            <a:t>work time as a proportion of </a:t>
          </a:r>
          <a:r>
            <a:rPr lang="en-US" sz="1800" b="1" dirty="0" smtClean="0"/>
            <a:t>all (men’s + women’s) </a:t>
          </a:r>
          <a:r>
            <a:rPr lang="en-US" sz="2000" b="1" i="1" dirty="0" err="1" smtClean="0"/>
            <a:t>paid+unpaid</a:t>
          </a:r>
          <a:r>
            <a:rPr lang="en-US" sz="1800" b="1" dirty="0" smtClean="0"/>
            <a:t> work</a:t>
          </a:r>
          <a:endParaRPr lang="en-US" sz="18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E4A1FE0-4F4C-4EE8-B0F5-C82E1E754C3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0907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DC7AFF-E50B-46BC-B0CD-89378014323D}" type="slidenum">
              <a:rPr lang="en-GB"/>
              <a:pPr/>
              <a:t>1</a:t>
            </a:fld>
            <a:endParaRPr lang="en-GB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79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A1FE0-4F4C-4EE8-B0F5-C82E1E754C3D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517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78C45-2877-4B5E-A740-53B28DEDE9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CCC21-6BD3-4650-999E-831F32E042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78C45-2877-4B5E-A740-53B28DEDE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42CE4-2258-436A-BBD1-8DEDE4ACA9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38B0B-C44E-4B69-BB0D-90027B249F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B3B56-BA89-47BF-BD69-CEA9BFD4E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A2398-5B49-4C02-9389-3EF90D862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F8528-A62E-4B60-BAD6-407D5B785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BCD25-9112-4772-B39D-80F3C9256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205FB-B283-4E34-A721-1FB163B20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7F1B8-3B95-4A72-9EF1-2E4F9B458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CCC21-6BD3-4650-999E-831F32E04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8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8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31211-7B58-4D54-9011-5D317BD24A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8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8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31211-7B58-4D54-9011-5D317BD24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78C45-2877-4B5E-A740-53B28DEDE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42CE4-2258-436A-BBD1-8DEDE4ACA9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38B0B-C44E-4B69-BB0D-90027B249F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B3B56-BA89-47BF-BD69-CEA9BFD4E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A2398-5B49-4C02-9389-3EF90D862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F8528-A62E-4B60-BAD6-407D5B785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BCD25-9112-4772-B39D-80F3C9256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205FB-B283-4E34-A721-1FB163B20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7F1B8-3B95-4A72-9EF1-2E4F9B458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78C45-2877-4B5E-A740-53B28DEDE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CCC21-6BD3-4650-999E-831F32E04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8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8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31211-7B58-4D54-9011-5D317BD24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78C45-2877-4B5E-A740-53B28DEDE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42CE4-2258-436A-BBD1-8DEDE4ACA9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38B0B-C44E-4B69-BB0D-90027B249F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B3B56-BA89-47BF-BD69-CEA9BFD4E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A2398-5B49-4C02-9389-3EF90D862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F8528-A62E-4B60-BAD6-407D5B785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BCD25-9112-4772-B39D-80F3C9256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205FB-B283-4E34-A721-1FB163B20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42CE4-2258-436A-BBD1-8DEDE4ACA9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7F1B8-3B95-4A72-9EF1-2E4F9B458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CCC21-6BD3-4650-999E-831F32E04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8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8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31211-7B58-4D54-9011-5D317BD24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78C45-2877-4B5E-A740-53B28DEDE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42CE4-2258-436A-BBD1-8DEDE4ACA9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38B0B-C44E-4B69-BB0D-90027B249F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B3B56-BA89-47BF-BD69-CEA9BFD4E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A2398-5B49-4C02-9389-3EF90D862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F8528-A62E-4B60-BAD6-407D5B785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BCD25-9112-4772-B39D-80F3C9256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38B0B-C44E-4B69-BB0D-90027B249F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205FB-B283-4E34-A721-1FB163B20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7F1B8-3B95-4A72-9EF1-2E4F9B458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CCC21-6BD3-4650-999E-831F32E04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8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8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31211-7B58-4D54-9011-5D317BD24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78C45-2877-4B5E-A740-53B28DEDE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42CE4-2258-436A-BBD1-8DEDE4ACA9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38B0B-C44E-4B69-BB0D-90027B249F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B3B56-BA89-47BF-BD69-CEA9BFD4E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A2398-5B49-4C02-9389-3EF90D862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F8528-A62E-4B60-BAD6-407D5B785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B3B56-BA89-47BF-BD69-CEA9BFD4E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BCD25-9112-4772-B39D-80F3C9256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205FB-B283-4E34-A721-1FB163B20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7F1B8-3B95-4A72-9EF1-2E4F9B458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CCC21-6BD3-4650-999E-831F32E04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8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8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31211-7B58-4D54-9011-5D317BD24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78C45-2877-4B5E-A740-53B28DEDE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42CE4-2258-436A-BBD1-8DEDE4ACA9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38B0B-C44E-4B69-BB0D-90027B249F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B3B56-BA89-47BF-BD69-CEA9BFD4E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A2398-5B49-4C02-9389-3EF90D862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A2398-5B49-4C02-9389-3EF90D862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F8528-A62E-4B60-BAD6-407D5B785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BCD25-9112-4772-B39D-80F3C9256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205FB-B283-4E34-A721-1FB163B20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7F1B8-3B95-4A72-9EF1-2E4F9B458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CCC21-6BD3-4650-999E-831F32E04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8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8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31211-7B58-4D54-9011-5D317BD24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78C45-2877-4B5E-A740-53B28DEDE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42CE4-2258-436A-BBD1-8DEDE4ACA9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38B0B-C44E-4B69-BB0D-90027B249F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B3B56-BA89-47BF-BD69-CEA9BFD4E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F8528-A62E-4B60-BAD6-407D5B785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A2398-5B49-4C02-9389-3EF90D862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F8528-A62E-4B60-BAD6-407D5B785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BCD25-9112-4772-B39D-80F3C9256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205FB-B283-4E34-A721-1FB163B20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7F1B8-3B95-4A72-9EF1-2E4F9B458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CCC21-6BD3-4650-999E-831F32E04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8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8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31211-7B58-4D54-9011-5D317BD24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78C45-2877-4B5E-A740-53B28DEDE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42CE4-2258-436A-BBD1-8DEDE4ACA9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38B0B-C44E-4B69-BB0D-90027B249F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BCD25-9112-4772-B39D-80F3C9256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B3B56-BA89-47BF-BD69-CEA9BFD4E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A2398-5B49-4C02-9389-3EF90D862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F8528-A62E-4B60-BAD6-407D5B785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BCD25-9112-4772-B39D-80F3C9256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205FB-B283-4E34-A721-1FB163B20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7F1B8-3B95-4A72-9EF1-2E4F9B458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CCC21-6BD3-4650-999E-831F32E04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8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8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31211-7B58-4D54-9011-5D317BD24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205FB-B283-4E34-A721-1FB163B20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42CE4-2258-436A-BBD1-8DEDE4ACA9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7F1B8-3B95-4A72-9EF1-2E4F9B458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CCC21-6BD3-4650-999E-831F32E04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8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8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31211-7B58-4D54-9011-5D317BD24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78C45-2877-4B5E-A740-53B28DEDE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42CE4-2258-436A-BBD1-8DEDE4ACA9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38B0B-C44E-4B69-BB0D-90027B249F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B3B56-BA89-47BF-BD69-CEA9BFD4E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A2398-5B49-4C02-9389-3EF90D862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F8528-A62E-4B60-BAD6-407D5B785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BCD25-9112-4772-B39D-80F3C9256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38B0B-C44E-4B69-BB0D-90027B249F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205FB-B283-4E34-A721-1FB163B20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7F1B8-3B95-4A72-9EF1-2E4F9B458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CCC21-6BD3-4650-999E-831F32E04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8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8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31211-7B58-4D54-9011-5D317BD24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78C45-2877-4B5E-A740-53B28DEDE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42CE4-2258-436A-BBD1-8DEDE4ACA9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38B0B-C44E-4B69-BB0D-90027B249F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B3B56-BA89-47BF-BD69-CEA9BFD4E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A2398-5B49-4C02-9389-3EF90D862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F8528-A62E-4B60-BAD6-407D5B785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B3B56-BA89-47BF-BD69-CEA9BFD4E2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BCD25-9112-4772-B39D-80F3C9256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205FB-B283-4E34-A721-1FB163B20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7F1B8-3B95-4A72-9EF1-2E4F9B458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CCC21-6BD3-4650-999E-831F32E04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8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8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31211-7B58-4D54-9011-5D317BD24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78C45-2877-4B5E-A740-53B28DEDE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42CE4-2258-436A-BBD1-8DEDE4ACA9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38B0B-C44E-4B69-BB0D-90027B249F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B3B56-BA89-47BF-BD69-CEA9BFD4E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A2398-5B49-4C02-9389-3EF90D862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A2398-5B49-4C02-9389-3EF90D862F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F8528-A62E-4B60-BAD6-407D5B785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BCD25-9112-4772-B39D-80F3C9256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205FB-B283-4E34-A721-1FB163B20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7F1B8-3B95-4A72-9EF1-2E4F9B458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CCC21-6BD3-4650-999E-831F32E04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8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8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31211-7B58-4D54-9011-5D317BD24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78C45-2877-4B5E-A740-53B28DEDE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42CE4-2258-436A-BBD1-8DEDE4ACA9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38B0B-C44E-4B69-BB0D-90027B249F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B3B56-BA89-47BF-BD69-CEA9BFD4E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F8528-A62E-4B60-BAD6-407D5B7857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A2398-5B49-4C02-9389-3EF90D862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F8528-A62E-4B60-BAD6-407D5B785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BCD25-9112-4772-B39D-80F3C9256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205FB-B283-4E34-A721-1FB163B20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7F1B8-3B95-4A72-9EF1-2E4F9B458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CCC21-6BD3-4650-999E-831F32E04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8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8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31211-7B58-4D54-9011-5D317BD24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78C45-2877-4B5E-A740-53B28DEDE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42CE4-2258-436A-BBD1-8DEDE4ACA9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38B0B-C44E-4B69-BB0D-90027B249F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BCD25-9112-4772-B39D-80F3C9256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B3B56-BA89-47BF-BD69-CEA9BFD4E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A2398-5B49-4C02-9389-3EF90D862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F8528-A62E-4B60-BAD6-407D5B785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BCD25-9112-4772-B39D-80F3C9256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205FB-B283-4E34-A721-1FB163B20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7F1B8-3B95-4A72-9EF1-2E4F9B458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CCC21-6BD3-4650-999E-831F32E04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8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8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31211-7B58-4D54-9011-5D317BD24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78C45-2877-4B5E-A740-53B28DEDE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42CE4-2258-436A-BBD1-8DEDE4ACA9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205FB-B283-4E34-A721-1FB163B20B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38B0B-C44E-4B69-BB0D-90027B249F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B3B56-BA89-47BF-BD69-CEA9BFD4E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A2398-5B49-4C02-9389-3EF90D862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F8528-A62E-4B60-BAD6-407D5B785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BCD25-9112-4772-B39D-80F3C9256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205FB-B283-4E34-A721-1FB163B20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7F1B8-3B95-4A72-9EF1-2E4F9B458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CCC21-6BD3-4650-999E-831F32E04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8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8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31211-7B58-4D54-9011-5D317BD24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78C45-2877-4B5E-A740-53B28DEDE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7F1B8-3B95-4A72-9EF1-2E4F9B458B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42CE4-2258-436A-BBD1-8DEDE4ACA9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38B0B-C44E-4B69-BB0D-90027B249F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B3B56-BA89-47BF-BD69-CEA9BFD4E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A2398-5B49-4C02-9389-3EF90D862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F8528-A62E-4B60-BAD6-407D5B785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BCD25-9112-4772-B39D-80F3C9256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205FB-B283-4E34-A721-1FB163B20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7F1B8-3B95-4A72-9EF1-2E4F9B458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CCC21-6BD3-4650-999E-831F32E04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8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8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31211-7B58-4D54-9011-5D317BD24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ox.ac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hyperlink" Target="http://www.ox.ac.uk/" TargetMode="Externa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hyperlink" Target="http://www.ox.ac.uk/" TargetMode="Externa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hyperlink" Target="http://www.ox.ac.uk/" TargetMode="Externa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1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hyperlink" Target="http://www.ox.ac.uk/" TargetMode="Externa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1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hyperlink" Target="http://www.ox.ac.uk/" TargetMode="Externa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1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hyperlink" Target="http://www.ox.ac.uk/" TargetMode="Externa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1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hyperlink" Target="http://www.ox.ac.uk/" TargetMode="Externa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1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hyperlink" Target="http://www.ox.ac.uk/" TargetMode="Externa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://www.ox.ac.uk/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hyperlink" Target="http://www.ox.ac.uk/" TargetMode="Externa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hyperlink" Target="http://www.ox.ac.uk/" TargetMode="Externa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hyperlink" Target="http://www.ox.ac.uk/" TargetMode="Externa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hyperlink" Target="http://www.ox.ac.uk/" TargetMode="Externa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hyperlink" Target="http://www.ox.ac.uk/" TargetMode="Externa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hyperlink" Target="http://www.ox.ac.uk/" TargetMode="Externa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hyperlink" Target="http://www.ox.ac.uk/" TargetMode="Externa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E7A2DF6E-B3FC-4435-83E0-9414BB6AAE3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23239" name="Picture 7" descr="Link to Oxford University website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850" y="5661025"/>
            <a:ext cx="8572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6600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660066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E7A2DF6E-B3FC-4435-83E0-9414BB6AAE3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3239" name="Picture 7" descr="Link to Oxford University website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850" y="5661025"/>
            <a:ext cx="8572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ink to Oxford University website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850" y="5661025"/>
            <a:ext cx="8572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66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66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E7A2DF6E-B3FC-4435-83E0-9414BB6AAE3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3239" name="Picture 7" descr="Link to Oxford University website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850" y="5661025"/>
            <a:ext cx="8572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66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66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E7A2DF6E-B3FC-4435-83E0-9414BB6AAE3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3239" name="Picture 7" descr="Link to Oxford University website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850" y="5661025"/>
            <a:ext cx="8572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ink to Oxford University website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850" y="5661025"/>
            <a:ext cx="8572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66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66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E7A2DF6E-B3FC-4435-83E0-9414BB6AAE3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3239" name="Picture 7" descr="Link to Oxford University website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850" y="5661025"/>
            <a:ext cx="8572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66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66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E7A2DF6E-B3FC-4435-83E0-9414BB6AAE3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3239" name="Picture 7" descr="Link to Oxford University website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850" y="5661025"/>
            <a:ext cx="8572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ink to Oxford University website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850" y="5661025"/>
            <a:ext cx="8572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66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66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E7A2DF6E-B3FC-4435-83E0-9414BB6AAE3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3239" name="Picture 7" descr="Link to Oxford University website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850" y="5661025"/>
            <a:ext cx="8572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66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66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E7A2DF6E-B3FC-4435-83E0-9414BB6AAE3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3239" name="Picture 7" descr="Link to Oxford University website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850" y="5661025"/>
            <a:ext cx="8572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ink to Oxford University website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850" y="5661025"/>
            <a:ext cx="8572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66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66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E7A2DF6E-B3FC-4435-83E0-9414BB6AAE3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3239" name="Picture 7" descr="Link to Oxford University website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850" y="5661025"/>
            <a:ext cx="8572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66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66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E7A2DF6E-B3FC-4435-83E0-9414BB6AAE3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3239" name="Picture 7" descr="Link to Oxford University website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850" y="5661025"/>
            <a:ext cx="8572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ink to Oxford University website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850" y="5661025"/>
            <a:ext cx="8572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66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66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E7A2DF6E-B3FC-4435-83E0-9414BB6AAE3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3239" name="Picture 7" descr="Link to Oxford University website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850" y="5661025"/>
            <a:ext cx="8572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66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66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E7A2DF6E-B3FC-4435-83E0-9414BB6AAE3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3239" name="Picture 7" descr="Link to Oxford University website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850" y="5661025"/>
            <a:ext cx="8572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ink to Oxford University website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850" y="5661025"/>
            <a:ext cx="8572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66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66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E7A2DF6E-B3FC-4435-83E0-9414BB6AAE3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3239" name="Picture 7" descr="Link to Oxford University website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850" y="5661025"/>
            <a:ext cx="8572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66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66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E7A2DF6E-B3FC-4435-83E0-9414BB6AAE3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3239" name="Picture 7" descr="Link to Oxford University website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850" y="5661025"/>
            <a:ext cx="8572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ink to Oxford University website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850" y="5661025"/>
            <a:ext cx="8572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66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66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E7A2DF6E-B3FC-4435-83E0-9414BB6AAE3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3239" name="Picture 7" descr="Link to Oxford University website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850" y="5661025"/>
            <a:ext cx="8572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66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66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E7A2DF6E-B3FC-4435-83E0-9414BB6AAE3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3239" name="Picture 7" descr="Link to Oxford University website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850" y="5661025"/>
            <a:ext cx="8572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ink to Oxford University website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850" y="5661025"/>
            <a:ext cx="8572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66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66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E7A2DF6E-B3FC-4435-83E0-9414BB6AAE3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3239" name="Picture 7" descr="Link to Oxford University website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850" y="5661025"/>
            <a:ext cx="8572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66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66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623093"/>
            <a:ext cx="6768926" cy="6019229"/>
          </a:xfrm>
        </p:spPr>
        <p:txBody>
          <a:bodyPr/>
          <a:lstStyle/>
          <a:p>
            <a:r>
              <a:rPr lang="en-US" sz="4000" b="1" dirty="0"/>
              <a:t>The Continuing </a:t>
            </a:r>
            <a:endParaRPr lang="en-US" sz="4000" b="1" dirty="0" smtClean="0"/>
          </a:p>
          <a:p>
            <a:r>
              <a:rPr lang="en-US" sz="4000" b="1" dirty="0" smtClean="0"/>
              <a:t>‘Gender </a:t>
            </a:r>
            <a:r>
              <a:rPr lang="en-US" sz="4000" b="1" dirty="0"/>
              <a:t>Revolution</a:t>
            </a:r>
            <a:r>
              <a:rPr lang="en-US" sz="4000" b="1" dirty="0" smtClean="0"/>
              <a:t>’</a:t>
            </a:r>
          </a:p>
          <a:p>
            <a:r>
              <a:rPr lang="en-US" sz="4000" b="1" dirty="0" smtClean="0"/>
              <a:t> </a:t>
            </a:r>
            <a:r>
              <a:rPr lang="en-US" sz="4000" b="1" dirty="0"/>
              <a:t>in </a:t>
            </a:r>
            <a:r>
              <a:rPr lang="en-US" sz="4000" b="1" dirty="0" smtClean="0"/>
              <a:t>Housework</a:t>
            </a:r>
          </a:p>
          <a:p>
            <a:endParaRPr lang="en-US" sz="1050" dirty="0"/>
          </a:p>
          <a:p>
            <a:r>
              <a:rPr lang="en-US" sz="2000" dirty="0"/>
              <a:t>Jonathan </a:t>
            </a:r>
            <a:r>
              <a:rPr lang="en-US" sz="2000" dirty="0" err="1"/>
              <a:t>Gershuny</a:t>
            </a:r>
            <a:r>
              <a:rPr lang="en-US" sz="2000" dirty="0"/>
              <a:t>*, Oriel Sullivan* and John Robinson**</a:t>
            </a:r>
          </a:p>
          <a:p>
            <a:r>
              <a:rPr lang="en-US" sz="1800" dirty="0"/>
              <a:t>  </a:t>
            </a:r>
          </a:p>
          <a:p>
            <a:r>
              <a:rPr lang="en-US" sz="1800" dirty="0"/>
              <a:t>*University of Oxford</a:t>
            </a:r>
          </a:p>
          <a:p>
            <a:r>
              <a:rPr lang="en-US" sz="1800" dirty="0"/>
              <a:t>**University of Maryland</a:t>
            </a:r>
          </a:p>
          <a:p>
            <a:r>
              <a:rPr lang="en-US" sz="1800" dirty="0"/>
              <a:t> </a:t>
            </a:r>
          </a:p>
          <a:p>
            <a:r>
              <a:rPr lang="en-US" sz="1800" dirty="0"/>
              <a:t>May 2014</a:t>
            </a:r>
          </a:p>
          <a:p>
            <a:endParaRPr lang="en-US" sz="1050" b="1" dirty="0" smtClean="0"/>
          </a:p>
          <a:p>
            <a:endParaRPr lang="en-GB" sz="1000" dirty="0" smtClean="0"/>
          </a:p>
          <a:p>
            <a:endParaRPr lang="en-US" sz="1000" dirty="0"/>
          </a:p>
          <a:p>
            <a:r>
              <a:rPr lang="en-US" sz="1200" b="1" dirty="0" smtClean="0"/>
              <a:t>ACKNOWLEDGEMENTS</a:t>
            </a:r>
            <a:r>
              <a:rPr lang="en-US" sz="1200" b="1" dirty="0"/>
              <a:t>: </a:t>
            </a:r>
            <a:r>
              <a:rPr lang="en-US" sz="1200" dirty="0"/>
              <a:t>We gratefully acknowledge the support of the UK Economic and Social Research Council (grant references ES/L011662/1; ES-060-25-0037, ES-000-23-TO704 and ES-000-23-TO704-A) and the European Research Council (grant reference 339703) for their financial support. We also thank Professor Michael </a:t>
            </a:r>
            <a:r>
              <a:rPr lang="en-US" sz="1200" dirty="0" err="1"/>
              <a:t>Bittman</a:t>
            </a:r>
            <a:r>
              <a:rPr lang="en-US" sz="1200" dirty="0"/>
              <a:t> for enabling Professor </a:t>
            </a:r>
            <a:r>
              <a:rPr lang="en-US" sz="1200" dirty="0" err="1"/>
              <a:t>Gershuny</a:t>
            </a:r>
            <a:r>
              <a:rPr lang="en-US" sz="1200" dirty="0"/>
              <a:t> to conduct analysis on the Australian data in Sydney during January </a:t>
            </a:r>
            <a:r>
              <a:rPr lang="en-US" sz="1200" dirty="0" smtClean="0"/>
              <a:t>2013</a:t>
            </a:r>
            <a:r>
              <a:rPr lang="en-US" sz="1400" dirty="0" smtClean="0"/>
              <a:t>.</a:t>
            </a:r>
            <a:endParaRPr lang="en-US" sz="1400" dirty="0"/>
          </a:p>
          <a:p>
            <a:r>
              <a:rPr lang="en-US" sz="2800" b="1" dirty="0"/>
              <a:t> </a:t>
            </a:r>
            <a:endParaRPr lang="en-GB" sz="2800" dirty="0" smtClean="0"/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7524750" y="333375"/>
            <a:ext cx="1368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3200" b="1" i="1">
              <a:solidFill>
                <a:schemeClr val="tx1"/>
              </a:solidFill>
            </a:endParaRPr>
          </a:p>
        </p:txBody>
      </p:sp>
      <p:pic>
        <p:nvPicPr>
          <p:cNvPr id="1026" name="Picture 2" descr="ox_brand_black_p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5661248"/>
            <a:ext cx="9810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1520" y="5517232"/>
            <a:ext cx="990600" cy="119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2" y="116632"/>
            <a:ext cx="9134738" cy="936104"/>
          </a:xfrm>
        </p:spPr>
        <p:txBody>
          <a:bodyPr/>
          <a:lstStyle/>
          <a:p>
            <a:r>
              <a:rPr lang="en-GB" sz="4200" b="1" dirty="0" smtClean="0"/>
              <a:t>How do we </a:t>
            </a:r>
            <a:r>
              <a:rPr lang="en-GB" sz="4200" b="1" i="1" dirty="0" smtClean="0"/>
              <a:t>explain</a:t>
            </a:r>
            <a:r>
              <a:rPr lang="en-GB" sz="4200" b="1" dirty="0" smtClean="0"/>
              <a:t> these findings?</a:t>
            </a:r>
            <a:endParaRPr lang="en-US" sz="4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640960" cy="5688631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Rational choice models don’t really help (dependence on unobserved preference structures leading to indeterminate predictions, absence of historical context, inattention to rates of change, </a:t>
            </a:r>
            <a:r>
              <a:rPr lang="en-GB" sz="2800" dirty="0" err="1" smtClean="0"/>
              <a:t>etc</a:t>
            </a:r>
            <a:r>
              <a:rPr lang="en-GB" sz="2800" dirty="0" smtClean="0"/>
              <a:t>)</a:t>
            </a:r>
          </a:p>
          <a:p>
            <a:pPr marL="0" indent="0">
              <a:buNone/>
            </a:pPr>
            <a:endParaRPr lang="en-GB" sz="800" dirty="0" smtClean="0"/>
          </a:p>
          <a:p>
            <a:pPr marL="0" indent="0">
              <a:buNone/>
            </a:pPr>
            <a:r>
              <a:rPr lang="en-GB" sz="2600" dirty="0" smtClean="0"/>
              <a:t>We need, instead:</a:t>
            </a:r>
          </a:p>
          <a:p>
            <a:pPr lvl="1"/>
            <a:r>
              <a:rPr lang="en-GB" sz="2600" dirty="0" smtClean="0"/>
              <a:t>Theory recognising both historical time and multi-level interactions of individual agents with social structures </a:t>
            </a:r>
            <a:r>
              <a:rPr lang="en-GB" sz="1600" dirty="0" smtClean="0"/>
              <a:t>(Sullivan 2004, 2006)</a:t>
            </a:r>
            <a:r>
              <a:rPr lang="en-GB" sz="2400" dirty="0" smtClean="0"/>
              <a:t>, involving…</a:t>
            </a:r>
          </a:p>
          <a:p>
            <a:pPr lvl="1"/>
            <a:r>
              <a:rPr lang="en-GB" sz="2400" dirty="0" smtClean="0"/>
              <a:t>…</a:t>
            </a:r>
            <a:r>
              <a:rPr lang="en-GB" sz="2600" dirty="0" smtClean="0"/>
              <a:t>testable </a:t>
            </a:r>
            <a:r>
              <a:rPr lang="en-GB" sz="2600" b="1" i="1" dirty="0" smtClean="0"/>
              <a:t>mechanisms</a:t>
            </a:r>
            <a:r>
              <a:rPr lang="en-GB" sz="2600" dirty="0" smtClean="0"/>
              <a:t> which explain how individuals’ actions lead to historical change in social structures—and social-structural changes lead in turn to new patterns of action </a:t>
            </a:r>
            <a:r>
              <a:rPr lang="en-GB" sz="1600" dirty="0" smtClean="0"/>
              <a:t>(</a:t>
            </a:r>
            <a:r>
              <a:rPr lang="en-GB" sz="1600" dirty="0" err="1" smtClean="0"/>
              <a:t>eg</a:t>
            </a:r>
            <a:r>
              <a:rPr lang="en-GB" sz="1600" dirty="0" smtClean="0"/>
              <a:t> </a:t>
            </a:r>
            <a:r>
              <a:rPr lang="en-GB" sz="1600" dirty="0" err="1" smtClean="0"/>
              <a:t>Gershuny</a:t>
            </a:r>
            <a:r>
              <a:rPr lang="en-GB" sz="1600" dirty="0" smtClean="0"/>
              <a:t> et al 1994).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583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1" y="1484784"/>
            <a:ext cx="8974061" cy="405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1152128"/>
          </a:xfrm>
        </p:spPr>
        <p:txBody>
          <a:bodyPr/>
          <a:lstStyle/>
          <a:p>
            <a:r>
              <a:rPr lang="en-GB" sz="3600" b="1" dirty="0" smtClean="0"/>
              <a:t>Why women’s actions continue</a:t>
            </a:r>
            <a:br>
              <a:rPr lang="en-GB" sz="3600" b="1" dirty="0" smtClean="0"/>
            </a:br>
            <a:r>
              <a:rPr lang="en-GB" sz="3600" b="1" dirty="0" smtClean="0"/>
              <a:t>to be different from men’s.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19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2" y="1556792"/>
            <a:ext cx="9067406" cy="437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1152128"/>
          </a:xfrm>
        </p:spPr>
        <p:txBody>
          <a:bodyPr/>
          <a:lstStyle/>
          <a:p>
            <a:r>
              <a:rPr lang="en-GB" sz="3600" b="1" dirty="0" smtClean="0"/>
              <a:t>An example of a change mechanism: </a:t>
            </a:r>
            <a:br>
              <a:rPr lang="en-GB" sz="3600" b="1" dirty="0" smtClean="0"/>
            </a:br>
            <a:r>
              <a:rPr lang="en-GB" sz="3600" b="1" dirty="0" smtClean="0"/>
              <a:t>lagged adaptation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4686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1152128"/>
          </a:xfrm>
        </p:spPr>
        <p:txBody>
          <a:bodyPr/>
          <a:lstStyle/>
          <a:p>
            <a:r>
              <a:rPr lang="en-GB" sz="3600" b="1" dirty="0" smtClean="0"/>
              <a:t>An example of a change mechanism: </a:t>
            </a:r>
            <a:br>
              <a:rPr lang="en-GB" sz="3600" b="1" dirty="0" smtClean="0"/>
            </a:br>
            <a:r>
              <a:rPr lang="en-GB" sz="3600" b="1" dirty="0" smtClean="0"/>
              <a:t>lagged adaptation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2845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5352254"/>
              </p:ext>
            </p:extLst>
          </p:nvPr>
        </p:nvGraphicFramePr>
        <p:xfrm>
          <a:off x="107504" y="116632"/>
          <a:ext cx="8848279" cy="6624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248"/>
                <a:gridCol w="1008112"/>
                <a:gridCol w="1224136"/>
                <a:gridCol w="922580"/>
                <a:gridCol w="162560"/>
                <a:gridCol w="1232383"/>
                <a:gridCol w="1130156"/>
                <a:gridCol w="936104"/>
              </a:tblGrid>
              <a:tr h="504057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Effects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of wife’s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employment on division of domestic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labour</a:t>
                      </a:r>
                      <a:endParaRPr lang="en-US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Annual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Change in weekly domestic  work hours,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USA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, Germany and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UK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Q’nnaire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 “How many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hours last week?”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 data, national representative household panels 1980s-2000.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    OLS regressions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case = married or cohabiting couple, pooled pairs of successive years.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(developed from </a:t>
                      </a:r>
                      <a:r>
                        <a:rPr lang="en-GB" sz="1400" b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Gershuny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1400" b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Bittman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and Brice,  JMF 2005, Tables 2 and 3)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7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(* p &lt; .05    ** p &lt; .01)</a:t>
                      </a:r>
                      <a:endParaRPr lang="en-US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(*  p &lt; .05   ** p &lt; .01)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Wife’s year-on-year change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in weekly </a:t>
                      </a:r>
                      <a:r>
                        <a:rPr lang="en-US" sz="1600" b="1" dirty="0">
                          <a:effectLst/>
                        </a:rPr>
                        <a:t>domestic work hours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Husband’s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b="1" dirty="0" smtClean="0">
                          <a:effectLst/>
                        </a:rPr>
                        <a:t>year-on-year change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b="1" dirty="0" smtClean="0">
                          <a:effectLst/>
                        </a:rPr>
                        <a:t>in weekly </a:t>
                      </a:r>
                      <a:r>
                        <a:rPr lang="en-US" sz="1600" b="1" dirty="0">
                          <a:effectLst/>
                        </a:rPr>
                        <a:t>domestic work hours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06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Wife’s year-to-year employment status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i="1" dirty="0" smtClean="0">
                          <a:solidFill>
                            <a:schemeClr val="tx1"/>
                          </a:solidFill>
                          <a:effectLst/>
                        </a:rPr>
                        <a:t>change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UK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BHPS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N=16,044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Germany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SOEP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N=14,161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USA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PSID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N=7,423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UK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BHPS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N=16,044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Germany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SOEP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N=14,161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USA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PSID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N=7,423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647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She stays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full time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0.21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2.13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-0.19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-0.06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-0.51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647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Full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time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sym typeface="Wingdings"/>
                        </a:rPr>
                        <a:t>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part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time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1.10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2.33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1.92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-0.14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-0.34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-1.44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647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Full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time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sym typeface="Wingdings"/>
                        </a:rPr>
                        <a:t>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not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empl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5.98**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8.02**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7.23**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-1.44**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-1.76**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-2.48*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647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Part time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sym typeface="Wingdings"/>
                        </a:rPr>
                        <a:t>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full time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-2.50**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-2.21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2.65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0.31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0.62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-0.53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647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She stays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part time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-0.26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-0.25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0.60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0.23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-.90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647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Part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time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sym typeface="Wingdings"/>
                        </a:rPr>
                        <a:t>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not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empl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2.85**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2.79**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2.53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-0.70*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-1.05*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-2.01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647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Not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empl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sym typeface="Wingdings"/>
                        </a:rPr>
                        <a:t>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full time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-4.41**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-7.81**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-7.74</a:t>
                      </a:r>
                      <a:r>
                        <a:rPr lang="en-US" sz="2000" b="1" dirty="0">
                          <a:effectLst/>
                        </a:rPr>
                        <a:t>**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1.75</a:t>
                      </a:r>
                      <a:r>
                        <a:rPr lang="en-US" sz="2000" b="1" dirty="0">
                          <a:effectLst/>
                        </a:rPr>
                        <a:t>**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2.59**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1.71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647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Not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empl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sym typeface="Wingdings"/>
                        </a:rPr>
                        <a:t>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part time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-3.57**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-3.79**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-4.68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0.24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-.37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-0.74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647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She stays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not employed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(ref)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(ref)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(ref)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(ref)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(ref)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(ref)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6472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also controlling for husbands’ annual employment change and age of youngest children)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22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850106"/>
          </a:xfrm>
        </p:spPr>
        <p:txBody>
          <a:bodyPr/>
          <a:lstStyle/>
          <a:p>
            <a:r>
              <a:rPr lang="en-GB" b="1" dirty="0" smtClean="0"/>
              <a:t>For example: lagged adaptation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5328592"/>
          </a:xfrm>
        </p:spPr>
        <p:txBody>
          <a:bodyPr/>
          <a:lstStyle/>
          <a:p>
            <a:r>
              <a:rPr lang="en-GB" sz="2800" dirty="0" smtClean="0"/>
              <a:t>Little/no employment ratchet, none in US: </a:t>
            </a:r>
          </a:p>
          <a:p>
            <a:pPr lvl="1"/>
            <a:r>
              <a:rPr lang="en-GB" sz="2000" dirty="0" smtClean="0"/>
              <a:t>Wife full time </a:t>
            </a:r>
            <a:r>
              <a:rPr lang="en-GB" sz="2000" dirty="0" smtClean="0">
                <a:sym typeface="Wingdings" panose="05000000000000000000" pitchFamily="2" charset="2"/>
              </a:rPr>
              <a:t> </a:t>
            </a:r>
            <a:r>
              <a:rPr lang="en-GB" sz="2000" dirty="0" smtClean="0"/>
              <a:t>not </a:t>
            </a:r>
            <a:r>
              <a:rPr lang="en-GB" sz="2000" dirty="0" err="1" smtClean="0"/>
              <a:t>empl</a:t>
            </a:r>
            <a:r>
              <a:rPr lang="en-GB" sz="2000" dirty="0" smtClean="0"/>
              <a:t>. </a:t>
            </a:r>
            <a:r>
              <a:rPr lang="en-GB" sz="2000" dirty="0" smtClean="0">
                <a:sym typeface="Wingdings" panose="05000000000000000000" pitchFamily="2" charset="2"/>
              </a:rPr>
              <a:t> </a:t>
            </a:r>
            <a:r>
              <a:rPr lang="en-GB" sz="2000" b="1" dirty="0" smtClean="0">
                <a:sym typeface="Wingdings" panose="05000000000000000000" pitchFamily="2" charset="2"/>
              </a:rPr>
              <a:t>+</a:t>
            </a:r>
            <a:r>
              <a:rPr lang="en-US" sz="2000" b="1" dirty="0" smtClean="0"/>
              <a:t>7.23 hours housework for wives</a:t>
            </a:r>
          </a:p>
          <a:p>
            <a:pPr lvl="1"/>
            <a:r>
              <a:rPr lang="en-GB" sz="2000" dirty="0" smtClean="0"/>
              <a:t>Wife not employed </a:t>
            </a:r>
            <a:r>
              <a:rPr lang="en-GB" sz="2000" dirty="0" smtClean="0">
                <a:sym typeface="Wingdings" panose="05000000000000000000" pitchFamily="2" charset="2"/>
              </a:rPr>
              <a:t> </a:t>
            </a:r>
            <a:r>
              <a:rPr lang="en-GB" sz="2000" dirty="0" smtClean="0"/>
              <a:t>full time </a:t>
            </a:r>
            <a:r>
              <a:rPr lang="en-GB" sz="2000" dirty="0" smtClean="0">
                <a:sym typeface="Wingdings" panose="05000000000000000000" pitchFamily="2" charset="2"/>
              </a:rPr>
              <a:t> </a:t>
            </a:r>
            <a:r>
              <a:rPr lang="en-GB" sz="2000" b="1" dirty="0" smtClean="0">
                <a:sym typeface="Wingdings" panose="05000000000000000000" pitchFamily="2" charset="2"/>
              </a:rPr>
              <a:t>-7.74 hours for wives</a:t>
            </a:r>
          </a:p>
          <a:p>
            <a:r>
              <a:rPr lang="en-GB" sz="2800" dirty="0" smtClean="0"/>
              <a:t>BUT large gender asymmetry, </a:t>
            </a:r>
            <a:r>
              <a:rPr lang="en-GB" sz="2800" dirty="0" err="1" smtClean="0"/>
              <a:t>eg</a:t>
            </a:r>
            <a:r>
              <a:rPr lang="en-GB" sz="2800" dirty="0" smtClean="0"/>
              <a:t> Germany:</a:t>
            </a:r>
          </a:p>
          <a:p>
            <a:pPr lvl="1"/>
            <a:r>
              <a:rPr lang="en-GB" sz="2000" dirty="0" smtClean="0"/>
              <a:t>Wife </a:t>
            </a:r>
            <a:r>
              <a:rPr lang="en-GB" sz="2000" dirty="0"/>
              <a:t>not </a:t>
            </a:r>
            <a:r>
              <a:rPr lang="en-GB" sz="2000" dirty="0" smtClean="0"/>
              <a:t>employed</a:t>
            </a:r>
            <a:r>
              <a:rPr lang="en-GB" sz="2000" dirty="0" smtClean="0">
                <a:sym typeface="Wingdings" panose="05000000000000000000" pitchFamily="2" charset="2"/>
              </a:rPr>
              <a:t> </a:t>
            </a:r>
            <a:r>
              <a:rPr lang="en-GB" sz="2000" dirty="0">
                <a:sym typeface="Wingdings" panose="05000000000000000000" pitchFamily="2" charset="2"/>
              </a:rPr>
              <a:t> </a:t>
            </a:r>
            <a:r>
              <a:rPr lang="en-GB" sz="2000" dirty="0" smtClean="0"/>
              <a:t>full </a:t>
            </a:r>
            <a:r>
              <a:rPr lang="en-GB" sz="2000" dirty="0"/>
              <a:t>time</a:t>
            </a:r>
            <a:r>
              <a:rPr lang="en-GB" sz="2000" dirty="0" smtClean="0">
                <a:sym typeface="Wingdings" panose="05000000000000000000" pitchFamily="2" charset="2"/>
              </a:rPr>
              <a:t> </a:t>
            </a:r>
            <a:r>
              <a:rPr lang="en-GB" sz="2000" b="1" dirty="0" smtClean="0">
                <a:sym typeface="Wingdings" panose="05000000000000000000" pitchFamily="2" charset="2"/>
              </a:rPr>
              <a:t>-7.81 hours housework for wives</a:t>
            </a:r>
          </a:p>
          <a:p>
            <a:pPr lvl="1"/>
            <a:r>
              <a:rPr lang="en-GB" sz="2000" dirty="0"/>
              <a:t>Wife not </a:t>
            </a:r>
            <a:r>
              <a:rPr lang="en-GB" sz="2000" dirty="0" smtClean="0"/>
              <a:t>employed </a:t>
            </a:r>
            <a:r>
              <a:rPr lang="en-GB" sz="2000" dirty="0">
                <a:sym typeface="Wingdings" panose="05000000000000000000" pitchFamily="2" charset="2"/>
              </a:rPr>
              <a:t> </a:t>
            </a:r>
            <a:r>
              <a:rPr lang="en-GB" sz="2000" dirty="0" smtClean="0"/>
              <a:t>full </a:t>
            </a:r>
            <a:r>
              <a:rPr lang="en-GB" sz="2000" dirty="0"/>
              <a:t>time</a:t>
            </a:r>
            <a:r>
              <a:rPr lang="en-GB" sz="2000" dirty="0" smtClean="0">
                <a:sym typeface="Wingdings" panose="05000000000000000000" pitchFamily="2" charset="2"/>
              </a:rPr>
              <a:t> </a:t>
            </a:r>
            <a:r>
              <a:rPr lang="en-GB" sz="2000" b="1" dirty="0" smtClean="0">
                <a:sym typeface="Wingdings" panose="05000000000000000000" pitchFamily="2" charset="2"/>
              </a:rPr>
              <a:t>+2.59 </a:t>
            </a:r>
            <a:r>
              <a:rPr lang="en-GB" sz="2000" b="1" dirty="0">
                <a:sym typeface="Wingdings" panose="05000000000000000000" pitchFamily="2" charset="2"/>
              </a:rPr>
              <a:t>hours for </a:t>
            </a:r>
            <a:r>
              <a:rPr lang="en-GB" sz="2000" b="1" dirty="0" smtClean="0">
                <a:sym typeface="Wingdings" panose="05000000000000000000" pitchFamily="2" charset="2"/>
              </a:rPr>
              <a:t>husbands</a:t>
            </a:r>
            <a:endParaRPr lang="en-GB" sz="2000" b="1" dirty="0">
              <a:sym typeface="Wingdings" panose="05000000000000000000" pitchFamily="2" charset="2"/>
            </a:endParaRPr>
          </a:p>
          <a:p>
            <a:r>
              <a:rPr lang="en-GB" sz="2800" dirty="0" smtClean="0"/>
              <a:t>Dual burden effects (</a:t>
            </a:r>
            <a:r>
              <a:rPr lang="en-GB" sz="2800" dirty="0" err="1" smtClean="0"/>
              <a:t>ft</a:t>
            </a:r>
            <a:r>
              <a:rPr lang="en-GB" sz="2800" dirty="0"/>
              <a:t> </a:t>
            </a:r>
            <a:r>
              <a:rPr lang="en-GB" sz="2800" dirty="0" smtClean="0"/>
              <a:t>&gt;=30 </a:t>
            </a:r>
            <a:r>
              <a:rPr lang="en-GB" sz="2800" dirty="0" err="1" smtClean="0"/>
              <a:t>hrs</a:t>
            </a:r>
            <a:r>
              <a:rPr lang="en-GB" sz="2800" dirty="0" smtClean="0"/>
              <a:t> paid work/week)</a:t>
            </a:r>
          </a:p>
          <a:p>
            <a:r>
              <a:rPr lang="en-GB" sz="2800" dirty="0" smtClean="0"/>
              <a:t>Dual burden diminishes over subsequent years</a:t>
            </a:r>
          </a:p>
          <a:p>
            <a:pPr lvl="1"/>
            <a:r>
              <a:rPr lang="en-GB" sz="2000" dirty="0" smtClean="0"/>
              <a:t>wives’ housework declines, husbands’ increase each year up to 5 years after entry to paid work (</a:t>
            </a:r>
            <a:r>
              <a:rPr lang="en-GB" sz="2000" dirty="0" err="1" smtClean="0"/>
              <a:t>Gershuny</a:t>
            </a:r>
            <a:r>
              <a:rPr lang="en-GB" sz="2000" dirty="0" smtClean="0"/>
              <a:t> </a:t>
            </a:r>
            <a:r>
              <a:rPr lang="en-GB" sz="2000" i="1" dirty="0" smtClean="0"/>
              <a:t>et al </a:t>
            </a:r>
            <a:r>
              <a:rPr lang="en-GB" sz="2000" dirty="0" smtClean="0"/>
              <a:t>2005 Table 4).</a:t>
            </a:r>
          </a:p>
          <a:p>
            <a:r>
              <a:rPr lang="en-GB" sz="2800" dirty="0" smtClean="0"/>
              <a:t>But adaptation partial, incomplete convergence</a:t>
            </a:r>
          </a:p>
          <a:p>
            <a:pPr lvl="1"/>
            <a:r>
              <a:rPr lang="en-GB" sz="2000" dirty="0" smtClean="0"/>
              <a:t>US wives’ 2*husbands’ housework, UK 3*, Germany 5*, after 5 years</a:t>
            </a:r>
            <a:endParaRPr lang="en-GB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03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Autofit/>
          </a:bodyPr>
          <a:lstStyle/>
          <a:p>
            <a:r>
              <a:rPr lang="en-GB" b="1" dirty="0" smtClean="0"/>
              <a:t>Summary and conclusions 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5544616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 smtClean="0"/>
              <a:t>Sociological models (unlike economists’ rational choice approaches) are </a:t>
            </a:r>
            <a:r>
              <a:rPr lang="en-GB" sz="2800" b="1" i="1" dirty="0" smtClean="0"/>
              <a:t>essentially</a:t>
            </a:r>
            <a:r>
              <a:rPr lang="en-GB" sz="2800" b="1" dirty="0" smtClean="0"/>
              <a:t> historical:</a:t>
            </a:r>
          </a:p>
          <a:p>
            <a:pPr marL="0" indent="0">
              <a:buNone/>
            </a:pPr>
            <a:endParaRPr lang="en-GB" sz="1050" dirty="0" smtClean="0"/>
          </a:p>
          <a:p>
            <a:pPr marL="857250" lvl="1" indent="-457200">
              <a:buFont typeface="+mj-lt"/>
              <a:buAutoNum type="arabicPeriod"/>
            </a:pPr>
            <a:r>
              <a:rPr lang="en-GB" sz="2200" dirty="0" smtClean="0"/>
              <a:t>Changes in normative structures are necessarily slow; individual practices are to some degree grounded on beliefs about </a:t>
            </a:r>
            <a:r>
              <a:rPr lang="en-GB" sz="2200" i="1" dirty="0" smtClean="0"/>
              <a:t>previous</a:t>
            </a:r>
            <a:r>
              <a:rPr lang="en-GB" sz="2200" dirty="0" smtClean="0"/>
              <a:t> states of society, partial knowledge of present circumstances, incomplete understanding of consequences.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sz="2200" i="1" dirty="0" smtClean="0"/>
              <a:t>Hence</a:t>
            </a:r>
            <a:r>
              <a:rPr lang="en-GB" sz="2200" dirty="0" smtClean="0"/>
              <a:t> outcomes of behaviour are often perceived as unfair or unwanted, and lead to pressure for future compensating change in norms and regulations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sz="2200" dirty="0" smtClean="0"/>
              <a:t>In </a:t>
            </a:r>
            <a:r>
              <a:rPr lang="en-GB" sz="2200" dirty="0"/>
              <a:t>turn, as individual concerns slowly coalesce to shape public </a:t>
            </a:r>
            <a:r>
              <a:rPr lang="en-GB" sz="2200" dirty="0" smtClean="0"/>
              <a:t>discourse, the institutions contributing to </a:t>
            </a:r>
            <a:r>
              <a:rPr lang="en-GB" sz="2200" dirty="0"/>
              <a:t>societal </a:t>
            </a:r>
            <a:r>
              <a:rPr lang="en-GB" sz="2200" dirty="0" smtClean="0"/>
              <a:t>change (</a:t>
            </a:r>
            <a:r>
              <a:rPr lang="en-GB" sz="2200" dirty="0"/>
              <a:t>media, interest groups, political parties, public agencies </a:t>
            </a:r>
            <a:r>
              <a:rPr lang="en-GB" sz="2200" dirty="0" smtClean="0"/>
              <a:t>etc.) </a:t>
            </a:r>
            <a:r>
              <a:rPr lang="en-GB" sz="2200" b="1" i="1" dirty="0" smtClean="0">
                <a:sym typeface="Wingdings" panose="05000000000000000000" pitchFamily="2" charset="2"/>
              </a:rPr>
              <a:t>gradually</a:t>
            </a:r>
            <a:r>
              <a:rPr lang="en-GB" sz="2200" dirty="0" smtClean="0">
                <a:sym typeface="Wingdings" panose="05000000000000000000" pitchFamily="2" charset="2"/>
              </a:rPr>
              <a:t> adjust</a:t>
            </a:r>
            <a:r>
              <a:rPr lang="en-GB" sz="2200" dirty="0" smtClean="0"/>
              <a:t> norms and regulations.</a:t>
            </a:r>
          </a:p>
          <a:p>
            <a:pPr marL="857250" lvl="1" indent="-457200">
              <a:buNone/>
            </a:pPr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val="284213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/>
          </a:bodyPr>
          <a:lstStyle/>
          <a:p>
            <a:r>
              <a:rPr lang="en-GB" b="1" dirty="0" smtClean="0"/>
              <a:t>Summary and conclusions 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784976" cy="52460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b="1" dirty="0" smtClean="0"/>
              <a:t>The progress of change is not inevitable: specific institutional-level changes are required, to enable and motivate </a:t>
            </a:r>
            <a:r>
              <a:rPr lang="en-GB" sz="2800" b="1" i="1" dirty="0" smtClean="0"/>
              <a:t>future</a:t>
            </a:r>
            <a:r>
              <a:rPr lang="en-GB" sz="2800" b="1" dirty="0" smtClean="0"/>
              <a:t> change for individuals.</a:t>
            </a:r>
          </a:p>
          <a:p>
            <a:pPr marL="457200" indent="-457200">
              <a:buNone/>
            </a:pPr>
            <a:endParaRPr lang="en-GB" sz="800" dirty="0" smtClean="0"/>
          </a:p>
          <a:p>
            <a:pPr marL="457200" indent="-457200">
              <a:buNone/>
            </a:pPr>
            <a:r>
              <a:rPr lang="en-GB" sz="2400" dirty="0" smtClean="0"/>
              <a:t> For example</a:t>
            </a:r>
            <a:r>
              <a:rPr lang="en-GB" sz="2200" dirty="0" smtClean="0"/>
              <a:t>:</a:t>
            </a:r>
          </a:p>
          <a:p>
            <a:pPr marL="457200" indent="-457200">
              <a:buNone/>
            </a:pPr>
            <a:endParaRPr lang="en-GB" sz="800" dirty="0" smtClean="0"/>
          </a:p>
          <a:p>
            <a:pPr marL="457200" indent="-457200">
              <a:buAutoNum type="arabicPeriod"/>
            </a:pPr>
            <a:r>
              <a:rPr lang="en-GB" sz="2200" dirty="0" smtClean="0"/>
              <a:t>The consequence of the remaining 60/40 gender difference in the paid/unpaid work balance is inequality between men’s and women’s ‘human capital’ (</a:t>
            </a:r>
            <a:r>
              <a:rPr lang="en-GB" sz="2200" dirty="0" err="1" smtClean="0"/>
              <a:t>ie</a:t>
            </a:r>
            <a:r>
              <a:rPr lang="en-GB" sz="2200" dirty="0" smtClean="0"/>
              <a:t> earnings capabilities).  Hence…</a:t>
            </a:r>
          </a:p>
          <a:p>
            <a:pPr marL="0" indent="0">
              <a:buNone/>
            </a:pPr>
            <a:endParaRPr lang="en-GB" sz="800" dirty="0" smtClean="0"/>
          </a:p>
          <a:p>
            <a:pPr marL="457200" indent="-457200">
              <a:buNone/>
            </a:pPr>
            <a:r>
              <a:rPr lang="en-GB" sz="2200" dirty="0" smtClean="0"/>
              <a:t>2. … further institutional changes are needed to ‘level the playing field’ for choices of labour market and family formation strategies:</a:t>
            </a:r>
          </a:p>
          <a:p>
            <a:pPr lvl="2"/>
            <a:r>
              <a:rPr lang="en-GB" sz="2200" dirty="0" smtClean="0"/>
              <a:t>More provision of pre-school childcare facilities.</a:t>
            </a:r>
          </a:p>
          <a:p>
            <a:pPr lvl="2"/>
            <a:r>
              <a:rPr lang="en-GB" sz="2200" dirty="0" smtClean="0"/>
              <a:t>Tax allowances or public subsidies for these.</a:t>
            </a:r>
          </a:p>
          <a:p>
            <a:pPr lvl="2"/>
            <a:r>
              <a:rPr lang="en-GB" sz="2200" dirty="0" smtClean="0"/>
              <a:t>Strongly supported gender-neutral parental leave.</a:t>
            </a:r>
          </a:p>
          <a:p>
            <a:pPr marL="0" indent="0">
              <a:buNone/>
            </a:pPr>
            <a:endParaRPr lang="en-GB" sz="2200" b="1" dirty="0" smtClean="0"/>
          </a:p>
          <a:p>
            <a:pPr marL="0" indent="0">
              <a:buNone/>
            </a:pP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44601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In short: historical processes of social change should be </a:t>
            </a:r>
            <a:r>
              <a:rPr lang="en-GB" b="1" i="1" dirty="0" smtClean="0"/>
              <a:t>expected</a:t>
            </a:r>
            <a:r>
              <a:rPr lang="en-GB" b="1" dirty="0" smtClean="0"/>
              <a:t> to be slow, and to include periods of levelling-off (even reversal).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GB" b="1" dirty="0" smtClean="0"/>
              <a:t>So we should </a:t>
            </a:r>
            <a:r>
              <a:rPr lang="en-GB" b="1" i="1" dirty="0" smtClean="0"/>
              <a:t>wait</a:t>
            </a:r>
            <a:r>
              <a:rPr lang="en-GB" b="1" dirty="0" smtClean="0"/>
              <a:t> to make judgements about stalling, and ‘essential’ gender differences!</a:t>
            </a:r>
          </a:p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GB" b="1" dirty="0"/>
              <a:t>Summary and conclusions </a:t>
            </a:r>
            <a:r>
              <a:rPr lang="en-GB" b="1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98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en-GB" b="1" dirty="0" smtClean="0"/>
              <a:t>References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832648"/>
          </a:xfrm>
        </p:spPr>
        <p:txBody>
          <a:bodyPr/>
          <a:lstStyle/>
          <a:p>
            <a:r>
              <a:rPr lang="en-GB" sz="1400" dirty="0" smtClean="0"/>
              <a:t>Becker, Gary S, </a:t>
            </a:r>
            <a:r>
              <a:rPr lang="en-GB" sz="1400" i="1" dirty="0" smtClean="0"/>
              <a:t>A Treatise on the Family</a:t>
            </a:r>
            <a:r>
              <a:rPr lang="en-GB" sz="1400" dirty="0" smtClean="0"/>
              <a:t>, Harvard University Press, enlarged edition 1991.</a:t>
            </a:r>
            <a:endParaRPr lang="en-US" sz="1400" dirty="0" smtClean="0"/>
          </a:p>
          <a:p>
            <a:r>
              <a:rPr lang="en-US" sz="1400" dirty="0" err="1" smtClean="0"/>
              <a:t>Burda</a:t>
            </a:r>
            <a:r>
              <a:rPr lang="en-US" sz="1400" dirty="0"/>
              <a:t>, Michael, Daniel S </a:t>
            </a:r>
            <a:r>
              <a:rPr lang="en-US" sz="1400" dirty="0" err="1"/>
              <a:t>Hamermesh</a:t>
            </a:r>
            <a:r>
              <a:rPr lang="en-US" sz="1400" dirty="0"/>
              <a:t> and Philippe Weil. (2013). “Total Work and Gender: Facts and Possible Explanations” </a:t>
            </a:r>
            <a:r>
              <a:rPr lang="en-US" sz="1400" i="1" dirty="0"/>
              <a:t>Journal of Population Economics</a:t>
            </a:r>
            <a:r>
              <a:rPr lang="en-US" sz="1400" dirty="0"/>
              <a:t> 26(1), 239-261.</a:t>
            </a:r>
          </a:p>
          <a:p>
            <a:r>
              <a:rPr lang="en-GB" sz="1400" dirty="0"/>
              <a:t>Cohen, Philip, N. “How can we Jump-start the Struggle for Gender Equality?”  New York Times Opinion Pages: 23</a:t>
            </a:r>
            <a:r>
              <a:rPr lang="en-GB" sz="1400" baseline="30000" dirty="0"/>
              <a:t>rd</a:t>
            </a:r>
            <a:r>
              <a:rPr lang="en-GB" sz="1400" dirty="0"/>
              <a:t> November</a:t>
            </a:r>
            <a:endParaRPr lang="en-US" sz="1400" dirty="0"/>
          </a:p>
          <a:p>
            <a:r>
              <a:rPr lang="en-GB" sz="1400" dirty="0"/>
              <a:t>Coleman, James S (1990) </a:t>
            </a:r>
            <a:r>
              <a:rPr lang="en-GB" sz="1400" i="1" dirty="0"/>
              <a:t>Foundations of Social Theory</a:t>
            </a:r>
            <a:r>
              <a:rPr lang="en-GB" sz="1400" dirty="0"/>
              <a:t> Cambridge, </a:t>
            </a:r>
            <a:r>
              <a:rPr lang="en-GB" sz="1400" dirty="0" err="1"/>
              <a:t>Massachesetts</a:t>
            </a:r>
            <a:r>
              <a:rPr lang="en-GB" sz="1400" dirty="0"/>
              <a:t> :  The </a:t>
            </a:r>
            <a:r>
              <a:rPr lang="en-GB" sz="1400" dirty="0" err="1"/>
              <a:t>Bellknap</a:t>
            </a:r>
            <a:r>
              <a:rPr lang="en-GB" sz="1400" dirty="0"/>
              <a:t> Press of Harvard University Press </a:t>
            </a:r>
            <a:endParaRPr lang="en-US" sz="1400" dirty="0"/>
          </a:p>
          <a:p>
            <a:r>
              <a:rPr lang="en-GB" sz="1400" dirty="0" err="1"/>
              <a:t>Coontz</a:t>
            </a:r>
            <a:r>
              <a:rPr lang="en-GB" sz="1400" dirty="0"/>
              <a:t>, Stephanie (2013) “Why Gender Equality Stalled”.  New York Times Sunday Review: 16</a:t>
            </a:r>
            <a:r>
              <a:rPr lang="en-GB" sz="1400" baseline="30000" dirty="0"/>
              <a:t>th</a:t>
            </a:r>
            <a:r>
              <a:rPr lang="en-GB" sz="1400" dirty="0"/>
              <a:t> </a:t>
            </a:r>
            <a:r>
              <a:rPr lang="en-GB" sz="1400" dirty="0" smtClean="0"/>
              <a:t>February</a:t>
            </a:r>
            <a:endParaRPr lang="en-US" sz="1400" dirty="0"/>
          </a:p>
          <a:p>
            <a:r>
              <a:rPr lang="en-GB" sz="1400" dirty="0"/>
              <a:t>David Cotter, Joan M. </a:t>
            </a:r>
            <a:r>
              <a:rPr lang="en-GB" sz="1400" dirty="0" err="1"/>
              <a:t>Hermsen</a:t>
            </a:r>
            <a:r>
              <a:rPr lang="en-GB" sz="1400" dirty="0"/>
              <a:t>, and Reeve </a:t>
            </a:r>
            <a:r>
              <a:rPr lang="en-GB" sz="1400" dirty="0" err="1"/>
              <a:t>Vanneman</a:t>
            </a:r>
            <a:r>
              <a:rPr lang="en-GB" sz="1400" dirty="0"/>
              <a:t> (2011), “The End of the Gender Revolution? Gender Role Attitudes from 1977 to 2008”.   </a:t>
            </a:r>
            <a:r>
              <a:rPr lang="en-GB" sz="1400" i="1" dirty="0"/>
              <a:t>American Journal of Sociology</a:t>
            </a:r>
            <a:r>
              <a:rPr lang="en-GB" sz="1400" dirty="0"/>
              <a:t>, Vol. 117, No. 1 pp. 259-289</a:t>
            </a:r>
            <a:endParaRPr lang="en-US" sz="1400" dirty="0"/>
          </a:p>
          <a:p>
            <a:r>
              <a:rPr lang="en-GB" sz="1400" dirty="0"/>
              <a:t>England, Paula (2010).  “The Gender Revolution : Uneven and Stalled”. </a:t>
            </a:r>
            <a:r>
              <a:rPr lang="en-GB" sz="1400" i="1" dirty="0"/>
              <a:t>Gender &amp; Society  </a:t>
            </a:r>
            <a:r>
              <a:rPr lang="en-GB" sz="1400" dirty="0"/>
              <a:t>pp. 24-149</a:t>
            </a:r>
            <a:endParaRPr lang="en-US" sz="1400" dirty="0"/>
          </a:p>
          <a:p>
            <a:r>
              <a:rPr lang="en-US" sz="1400" dirty="0" err="1"/>
              <a:t>Gershuny</a:t>
            </a:r>
            <a:r>
              <a:rPr lang="en-US" sz="1400" dirty="0"/>
              <a:t>, Jonathan,  Michael Godwin and Sally Jones (1994) "The Domestic </a:t>
            </a:r>
            <a:r>
              <a:rPr lang="en-US" sz="1400" dirty="0" err="1"/>
              <a:t>Labour</a:t>
            </a:r>
            <a:r>
              <a:rPr lang="en-US" sz="1400" dirty="0"/>
              <a:t> Revolution: a Process of Lagged Adaptation" in M. Anderson, F. </a:t>
            </a:r>
            <a:r>
              <a:rPr lang="en-US" sz="1400" dirty="0" err="1"/>
              <a:t>Bechhofer</a:t>
            </a:r>
            <a:r>
              <a:rPr lang="en-US" sz="1400" dirty="0"/>
              <a:t> and J. </a:t>
            </a:r>
            <a:r>
              <a:rPr lang="en-US" sz="1400" dirty="0" err="1"/>
              <a:t>Gershuny</a:t>
            </a:r>
            <a:r>
              <a:rPr lang="en-US" sz="1400" dirty="0"/>
              <a:t> (</a:t>
            </a:r>
            <a:r>
              <a:rPr lang="en-US" sz="1400" dirty="0" err="1"/>
              <a:t>eds</a:t>
            </a:r>
            <a:r>
              <a:rPr lang="en-US" sz="1400" dirty="0"/>
              <a:t>) </a:t>
            </a:r>
            <a:r>
              <a:rPr lang="en-US" sz="1400" i="1" dirty="0"/>
              <a:t>The Social and Political Economy of the Household</a:t>
            </a:r>
            <a:r>
              <a:rPr lang="en-US" sz="1400" dirty="0"/>
              <a:t>. Oxford: Oxford University Press/</a:t>
            </a:r>
          </a:p>
          <a:p>
            <a:r>
              <a:rPr lang="en-US" sz="1400" dirty="0" err="1"/>
              <a:t>Gershuny</a:t>
            </a:r>
            <a:r>
              <a:rPr lang="en-US" sz="1400" dirty="0"/>
              <a:t>, Jonathan Michael </a:t>
            </a:r>
            <a:r>
              <a:rPr lang="en-US" sz="1400" dirty="0" err="1"/>
              <a:t>Bittman</a:t>
            </a:r>
            <a:r>
              <a:rPr lang="en-US" sz="1400" dirty="0"/>
              <a:t> and John Brice (2005) “Exit, Voice and Suffering: Do Couples Adapt to Changing Employment Patterns?” </a:t>
            </a:r>
            <a:r>
              <a:rPr lang="en-US" sz="1400" i="1" dirty="0"/>
              <a:t>Journal of Marriage </a:t>
            </a:r>
            <a:r>
              <a:rPr lang="en-US" sz="1400" i="1" dirty="0" smtClean="0"/>
              <a:t>and </a:t>
            </a:r>
            <a:r>
              <a:rPr lang="en-US" sz="1400" i="1" dirty="0"/>
              <a:t>Family</a:t>
            </a:r>
            <a:r>
              <a:rPr lang="en-US" sz="1400" dirty="0"/>
              <a:t> </a:t>
            </a:r>
            <a:r>
              <a:rPr lang="en-US" sz="1400" dirty="0" err="1"/>
              <a:t>Vol</a:t>
            </a:r>
            <a:r>
              <a:rPr lang="en-US" sz="1400" dirty="0"/>
              <a:t> 67 (August): pp 656-665.</a:t>
            </a:r>
          </a:p>
          <a:p>
            <a:r>
              <a:rPr lang="en-US" sz="1400" dirty="0"/>
              <a:t>Sullivan, Oriel (2004) ‘Changing gender relations within the household: a theoretical perspective’. </a:t>
            </a:r>
            <a:r>
              <a:rPr lang="en-US" sz="1400" i="1" dirty="0"/>
              <a:t>Gender &amp; Society</a:t>
            </a:r>
            <a:r>
              <a:rPr lang="en-US" sz="1400" dirty="0"/>
              <a:t>     18/2, 207-223</a:t>
            </a:r>
          </a:p>
          <a:p>
            <a:r>
              <a:rPr lang="en-US" sz="1400" dirty="0"/>
              <a:t>Sullivan, Oriel (2006) </a:t>
            </a:r>
            <a:r>
              <a:rPr lang="en-US" sz="1400" i="1" dirty="0"/>
              <a:t>Changing Gender Relations, Changing  Families: Tracing the Pace of Change. </a:t>
            </a:r>
            <a:r>
              <a:rPr lang="en-US" sz="1400" dirty="0"/>
              <a:t> New York: </a:t>
            </a:r>
            <a:r>
              <a:rPr lang="en-US" sz="1400" dirty="0" err="1"/>
              <a:t>Rowman</a:t>
            </a:r>
            <a:r>
              <a:rPr lang="en-US" sz="1400" dirty="0"/>
              <a:t>  and Littlefield (Gender Lens Series), pp. 141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55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/>
          <a:lstStyle/>
          <a:p>
            <a:r>
              <a:rPr lang="en-GB" b="1" dirty="0" smtClean="0"/>
              <a:t>Outline of this presentation.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5400600"/>
          </a:xfrm>
        </p:spPr>
        <p:txBody>
          <a:bodyPr/>
          <a:lstStyle/>
          <a:p>
            <a:r>
              <a:rPr lang="en-GB" sz="2800" dirty="0"/>
              <a:t>We use the Multinational Time Use Study to provide evidence of historical change in individuals’ work balances.</a:t>
            </a:r>
          </a:p>
          <a:p>
            <a:pPr marL="0" indent="0">
              <a:buNone/>
            </a:pPr>
            <a:endParaRPr lang="en-GB" sz="800" dirty="0"/>
          </a:p>
          <a:p>
            <a:r>
              <a:rPr lang="en-GB" sz="2800" dirty="0" smtClean="0"/>
              <a:t>We present sociological theory </a:t>
            </a:r>
            <a:r>
              <a:rPr lang="en-GB" sz="2000" dirty="0" smtClean="0"/>
              <a:t>(Coleman 1990, </a:t>
            </a:r>
            <a:r>
              <a:rPr lang="en-GB" sz="2000" dirty="0" err="1" smtClean="0"/>
              <a:t>Gershuny</a:t>
            </a:r>
            <a:r>
              <a:rPr lang="en-GB" sz="2000" dirty="0" smtClean="0"/>
              <a:t> </a:t>
            </a:r>
            <a:r>
              <a:rPr lang="en-GB" sz="2000" i="1" dirty="0" smtClean="0"/>
              <a:t>et al </a:t>
            </a:r>
            <a:r>
              <a:rPr lang="en-GB" sz="2000" dirty="0" smtClean="0"/>
              <a:t>2005, Sullivan 2006)</a:t>
            </a:r>
            <a:r>
              <a:rPr lang="en-GB" sz="2800" dirty="0" smtClean="0"/>
              <a:t>, plus household panel study and time-diary evidence, to reconsider the “stalled revolution” thesis.</a:t>
            </a:r>
          </a:p>
          <a:p>
            <a:pPr marL="0" indent="0">
              <a:buNone/>
            </a:pPr>
            <a:endParaRPr lang="en-GB" sz="800" dirty="0" smtClean="0"/>
          </a:p>
          <a:p>
            <a:r>
              <a:rPr lang="en-GB" sz="2800" dirty="0" smtClean="0"/>
              <a:t>We use the British Household Panel Study, the German Socio-economic Panel</a:t>
            </a:r>
            <a:r>
              <a:rPr lang="en-GB" sz="2800" dirty="0"/>
              <a:t> </a:t>
            </a:r>
            <a:r>
              <a:rPr lang="en-GB" sz="2800" dirty="0" smtClean="0"/>
              <a:t>&amp; the Panel Study of Income Dynamics, to provide evidence of micro-social change mechanisms.</a:t>
            </a:r>
          </a:p>
          <a:p>
            <a:pPr marL="0" indent="0">
              <a:buNone/>
            </a:pP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11711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9989"/>
            <a:ext cx="8229600" cy="734715"/>
          </a:xfrm>
        </p:spPr>
        <p:txBody>
          <a:bodyPr/>
          <a:lstStyle/>
          <a:p>
            <a:r>
              <a:rPr lang="en-GB" b="1" dirty="0" smtClean="0"/>
              <a:t>The “Stall” thesis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568952" cy="5688632"/>
          </a:xfrm>
        </p:spPr>
        <p:txBody>
          <a:bodyPr/>
          <a:lstStyle/>
          <a:p>
            <a:r>
              <a:rPr lang="en-US" sz="2800" dirty="0"/>
              <a:t>Recent </a:t>
            </a:r>
            <a:r>
              <a:rPr lang="en-US" sz="2800" i="1" dirty="0"/>
              <a:t>New York Times</a:t>
            </a:r>
            <a:r>
              <a:rPr lang="en-US" sz="2800" dirty="0"/>
              <a:t> articles </a:t>
            </a:r>
            <a:r>
              <a:rPr lang="en-US" sz="2000" dirty="0" smtClean="0"/>
              <a:t>(</a:t>
            </a:r>
            <a:r>
              <a:rPr lang="en-US" sz="2000" dirty="0" err="1" smtClean="0"/>
              <a:t>Coontz</a:t>
            </a:r>
            <a:r>
              <a:rPr lang="en-US" sz="2000" dirty="0" smtClean="0"/>
              <a:t>, 2013, </a:t>
            </a:r>
            <a:r>
              <a:rPr lang="en-US" sz="2000" dirty="0"/>
              <a:t>Cohen </a:t>
            </a:r>
            <a:r>
              <a:rPr lang="en-US" sz="2000" dirty="0" smtClean="0"/>
              <a:t>2014</a:t>
            </a:r>
            <a:r>
              <a:rPr lang="en-US" sz="2000" dirty="0"/>
              <a:t>)</a:t>
            </a:r>
            <a:r>
              <a:rPr lang="en-US" sz="2800" dirty="0"/>
              <a:t> </a:t>
            </a:r>
            <a:r>
              <a:rPr lang="en-US" sz="2800" dirty="0" smtClean="0"/>
              <a:t>report that </a:t>
            </a:r>
            <a:r>
              <a:rPr lang="en-GB" sz="2800" dirty="0" smtClean="0"/>
              <a:t>progress </a:t>
            </a:r>
            <a:r>
              <a:rPr lang="en-GB" sz="2800" dirty="0"/>
              <a:t>in gender equality </a:t>
            </a:r>
            <a:r>
              <a:rPr lang="en-GB" sz="2800" dirty="0" smtClean="0"/>
              <a:t>slowed in </a:t>
            </a:r>
            <a:r>
              <a:rPr lang="en-GB" sz="2800" dirty="0"/>
              <a:t>the late 1990s and early 2000s.  </a:t>
            </a:r>
            <a:endParaRPr lang="en-GB" sz="2800" dirty="0" smtClean="0"/>
          </a:p>
          <a:p>
            <a:pPr marL="0" indent="0">
              <a:buNone/>
            </a:pPr>
            <a:endParaRPr lang="en-GB" sz="700" dirty="0" smtClean="0"/>
          </a:p>
          <a:p>
            <a:r>
              <a:rPr lang="en-GB" sz="2800" dirty="0" smtClean="0"/>
              <a:t>“Stalling” of change identified in:</a:t>
            </a:r>
          </a:p>
          <a:p>
            <a:pPr lvl="2"/>
            <a:r>
              <a:rPr lang="en-GB" sz="2800" dirty="0" smtClean="0"/>
              <a:t>women’s employment rates, </a:t>
            </a:r>
          </a:p>
          <a:p>
            <a:pPr lvl="2"/>
            <a:r>
              <a:rPr lang="en-GB" sz="2800" dirty="0" smtClean="0"/>
              <a:t>gender </a:t>
            </a:r>
            <a:r>
              <a:rPr lang="en-GB" sz="2800" dirty="0"/>
              <a:t>segregation of school </a:t>
            </a:r>
            <a:r>
              <a:rPr lang="en-GB" sz="2800" dirty="0" smtClean="0"/>
              <a:t>subjects,</a:t>
            </a:r>
          </a:p>
          <a:p>
            <a:pPr lvl="2"/>
            <a:r>
              <a:rPr lang="en-GB" sz="2800" dirty="0" smtClean="0"/>
              <a:t>attitudes </a:t>
            </a:r>
            <a:r>
              <a:rPr lang="en-GB" sz="2800" dirty="0"/>
              <a:t>towards gender </a:t>
            </a:r>
            <a:r>
              <a:rPr lang="en-GB" sz="2800" dirty="0" smtClean="0"/>
              <a:t>equality, </a:t>
            </a:r>
          </a:p>
          <a:p>
            <a:pPr lvl="2"/>
            <a:r>
              <a:rPr lang="en-GB" sz="2800" dirty="0" smtClean="0"/>
              <a:t>division </a:t>
            </a:r>
            <a:r>
              <a:rPr lang="en-GB" sz="2800" dirty="0"/>
              <a:t>of unpaid </a:t>
            </a:r>
            <a:r>
              <a:rPr lang="en-GB" sz="2800" dirty="0" smtClean="0"/>
              <a:t>labour,</a:t>
            </a:r>
          </a:p>
          <a:p>
            <a:pPr marL="457200" lvl="1" indent="0">
              <a:buNone/>
            </a:pPr>
            <a:r>
              <a:rPr lang="en-GB" dirty="0" smtClean="0"/>
              <a:t>…and related to “gender essentialism”.</a:t>
            </a:r>
            <a:endParaRPr lang="en-GB" dirty="0"/>
          </a:p>
          <a:p>
            <a:pPr marL="457200" lvl="1" indent="0">
              <a:buNone/>
            </a:pPr>
            <a:r>
              <a:rPr lang="en-US" sz="2000" dirty="0" smtClean="0"/>
              <a:t>(England</a:t>
            </a:r>
            <a:r>
              <a:rPr lang="en-US" sz="2000" dirty="0"/>
              <a:t>, 2010; Cotter, </a:t>
            </a:r>
            <a:r>
              <a:rPr lang="en-US" sz="2000" dirty="0" err="1"/>
              <a:t>Hermsen</a:t>
            </a:r>
            <a:r>
              <a:rPr lang="en-US" sz="2000" dirty="0"/>
              <a:t> &amp; </a:t>
            </a:r>
            <a:r>
              <a:rPr lang="en-US" sz="2000" dirty="0" err="1"/>
              <a:t>Vanneman</a:t>
            </a:r>
            <a:r>
              <a:rPr lang="en-US" sz="2000" dirty="0"/>
              <a:t>, 2011</a:t>
            </a:r>
            <a:r>
              <a:rPr lang="en-US" sz="2000" dirty="0" smtClean="0"/>
              <a:t>)</a:t>
            </a:r>
            <a:endParaRPr lang="en-US" sz="2000" dirty="0"/>
          </a:p>
          <a:p>
            <a:pPr marL="0" indent="0">
              <a:buNone/>
            </a:pPr>
            <a:endParaRPr lang="en-GB" sz="800" dirty="0" smtClean="0"/>
          </a:p>
          <a:p>
            <a:r>
              <a:rPr lang="en-GB" sz="2800" dirty="0" smtClean="0"/>
              <a:t>We’ll focus on paid/unpaid labour balance.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5702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Gender essentialism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968551"/>
          </a:xfrm>
        </p:spPr>
        <p:txBody>
          <a:bodyPr/>
          <a:lstStyle/>
          <a:p>
            <a:r>
              <a:rPr lang="en-GB" sz="2800" dirty="0" smtClean="0"/>
              <a:t>A claim </a:t>
            </a:r>
            <a:r>
              <a:rPr lang="en-GB" sz="2800" dirty="0"/>
              <a:t>of </a:t>
            </a:r>
            <a:r>
              <a:rPr lang="en-GB" sz="2800" b="1" i="1" dirty="0"/>
              <a:t>essential</a:t>
            </a:r>
            <a:r>
              <a:rPr lang="en-GB" sz="2800" dirty="0"/>
              <a:t> differences between men’s and women’s orientation to family and work. Within </a:t>
            </a:r>
            <a:r>
              <a:rPr lang="en-GB" sz="2800" dirty="0" smtClean="0"/>
              <a:t>economists’ </a:t>
            </a:r>
            <a:r>
              <a:rPr lang="en-GB" sz="2800" dirty="0"/>
              <a:t>rational choice framework, </a:t>
            </a:r>
            <a:r>
              <a:rPr lang="en-GB" sz="2800" dirty="0" smtClean="0"/>
              <a:t>this emerges where </a:t>
            </a:r>
            <a:r>
              <a:rPr lang="en-GB" sz="2800" dirty="0"/>
              <a:t>otherwise </a:t>
            </a:r>
            <a:r>
              <a:rPr lang="en-GB" sz="2800" b="1" i="1" dirty="0"/>
              <a:t>similar</a:t>
            </a:r>
            <a:r>
              <a:rPr lang="en-GB" sz="2800" dirty="0"/>
              <a:t> men and women make </a:t>
            </a:r>
            <a:r>
              <a:rPr lang="en-GB" sz="2800" b="1" i="1" dirty="0"/>
              <a:t>different </a:t>
            </a:r>
            <a:r>
              <a:rPr lang="en-GB" sz="2800" dirty="0"/>
              <a:t>choices.</a:t>
            </a:r>
            <a:endParaRPr lang="en-US" sz="2800" dirty="0"/>
          </a:p>
          <a:p>
            <a:r>
              <a:rPr lang="en-GB" sz="2800" dirty="0" smtClean="0"/>
              <a:t>Core </a:t>
            </a:r>
            <a:r>
              <a:rPr lang="en-GB" sz="2800" dirty="0"/>
              <a:t>sociological view:  gender is </a:t>
            </a:r>
            <a:r>
              <a:rPr lang="en-GB" sz="2800" b="1" i="1" dirty="0" smtClean="0"/>
              <a:t>constructed</a:t>
            </a:r>
            <a:r>
              <a:rPr lang="en-GB" sz="2800" dirty="0" smtClean="0"/>
              <a:t>.  Gendered </a:t>
            </a:r>
            <a:r>
              <a:rPr lang="en-GB" sz="2800" dirty="0"/>
              <a:t>behaviours </a:t>
            </a:r>
            <a:r>
              <a:rPr lang="en-GB" sz="2800" dirty="0" smtClean="0"/>
              <a:t>emerge, </a:t>
            </a:r>
            <a:r>
              <a:rPr lang="en-GB" sz="2800" dirty="0"/>
              <a:t>in real elapsed time, </a:t>
            </a:r>
            <a:r>
              <a:rPr lang="en-GB" sz="2800" dirty="0" smtClean="0"/>
              <a:t>and under </a:t>
            </a:r>
            <a:r>
              <a:rPr lang="en-GB" sz="2800" dirty="0"/>
              <a:t>specific historical conditions.</a:t>
            </a:r>
            <a:endParaRPr lang="en-US" sz="2800" dirty="0"/>
          </a:p>
          <a:p>
            <a:r>
              <a:rPr lang="en-GB" sz="2800" dirty="0" smtClean="0"/>
              <a:t>Hence</a:t>
            </a:r>
            <a:r>
              <a:rPr lang="en-GB" sz="2800" dirty="0"/>
              <a:t>, </a:t>
            </a:r>
            <a:r>
              <a:rPr lang="en-GB" sz="2800" dirty="0" smtClean="0"/>
              <a:t>the</a:t>
            </a:r>
            <a:r>
              <a:rPr lang="en-GB" sz="2800" dirty="0"/>
              <a:t> </a:t>
            </a:r>
            <a:r>
              <a:rPr lang="en-GB" sz="2800" b="1" i="1" dirty="0"/>
              <a:t>explicit representation of the passage of historical time </a:t>
            </a:r>
            <a:r>
              <a:rPr lang="en-GB" sz="2800" dirty="0"/>
              <a:t>in sociological </a:t>
            </a:r>
            <a:r>
              <a:rPr lang="en-GB" sz="2800" dirty="0" smtClean="0"/>
              <a:t>theory.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07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MTUS Simple File evidence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775"/>
            <a:ext cx="8363272" cy="4525963"/>
          </a:xfrm>
        </p:spPr>
        <p:txBody>
          <a:bodyPr/>
          <a:lstStyle/>
          <a:p>
            <a:r>
              <a:rPr lang="en-US" dirty="0"/>
              <a:t>53 </a:t>
            </a:r>
            <a:r>
              <a:rPr lang="en-US" dirty="0" smtClean="0"/>
              <a:t>surveys...</a:t>
            </a:r>
          </a:p>
          <a:p>
            <a:r>
              <a:rPr lang="en-US" dirty="0" smtClean="0"/>
              <a:t>… from the </a:t>
            </a:r>
            <a:r>
              <a:rPr lang="en-US" dirty="0"/>
              <a:t>14 countries for which studies were available for more than one </a:t>
            </a:r>
            <a:r>
              <a:rPr lang="en-US" dirty="0" smtClean="0"/>
              <a:t>decade…</a:t>
            </a:r>
          </a:p>
          <a:p>
            <a:r>
              <a:rPr lang="en-US" dirty="0" smtClean="0"/>
              <a:t>… covering the </a:t>
            </a:r>
            <a:r>
              <a:rPr lang="en-US" dirty="0"/>
              <a:t>period </a:t>
            </a:r>
            <a:r>
              <a:rPr lang="en-US" dirty="0" smtClean="0"/>
              <a:t>1961-2010…</a:t>
            </a:r>
          </a:p>
          <a:p>
            <a:r>
              <a:rPr lang="en-US" dirty="0" smtClean="0"/>
              <a:t>… and including </a:t>
            </a:r>
            <a:r>
              <a:rPr lang="en-US" dirty="0"/>
              <a:t>only the 500,000 days of diary data </a:t>
            </a:r>
            <a:r>
              <a:rPr lang="en-US" dirty="0" smtClean="0"/>
              <a:t>from respondents </a:t>
            </a:r>
            <a:r>
              <a:rPr lang="en-US" dirty="0"/>
              <a:t>aged </a:t>
            </a:r>
            <a:r>
              <a:rPr lang="en-US" dirty="0" smtClean="0"/>
              <a:t>20 to 59.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68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/>
          <a:lstStyle/>
          <a:p>
            <a:r>
              <a:rPr lang="en-GB" b="1" dirty="0" smtClean="0"/>
              <a:t>Core housework by gender</a:t>
            </a:r>
            <a:endParaRPr lang="en-US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4709193"/>
              </p:ext>
            </p:extLst>
          </p:nvPr>
        </p:nvGraphicFramePr>
        <p:xfrm>
          <a:off x="107504" y="836712"/>
          <a:ext cx="4320480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4246228"/>
              </p:ext>
            </p:extLst>
          </p:nvPr>
        </p:nvGraphicFramePr>
        <p:xfrm>
          <a:off x="4067944" y="764704"/>
          <a:ext cx="5088609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151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20080"/>
          </a:xfrm>
        </p:spPr>
        <p:txBody>
          <a:bodyPr/>
          <a:lstStyle/>
          <a:p>
            <a:r>
              <a:rPr lang="en-GB" b="1" dirty="0" smtClean="0"/>
              <a:t>All unpaid work by gender</a:t>
            </a:r>
            <a:endParaRPr lang="en-US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4800784"/>
              </p:ext>
            </p:extLst>
          </p:nvPr>
        </p:nvGraphicFramePr>
        <p:xfrm>
          <a:off x="107504" y="836712"/>
          <a:ext cx="4176464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6612895"/>
              </p:ext>
            </p:extLst>
          </p:nvPr>
        </p:nvGraphicFramePr>
        <p:xfrm>
          <a:off x="4067944" y="764704"/>
          <a:ext cx="4968552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693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en-GB" sz="3600" b="1" dirty="0" smtClean="0"/>
              <a:t>Women’s % of unpaid and all work</a:t>
            </a:r>
            <a:endParaRPr lang="en-US" sz="3600" b="1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19594189"/>
              </p:ext>
            </p:extLst>
          </p:nvPr>
        </p:nvGraphicFramePr>
        <p:xfrm>
          <a:off x="107504" y="1124744"/>
          <a:ext cx="424847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955608981"/>
              </p:ext>
            </p:extLst>
          </p:nvPr>
        </p:nvGraphicFramePr>
        <p:xfrm>
          <a:off x="4139952" y="1124744"/>
          <a:ext cx="489654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77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/>
          <a:lstStyle/>
          <a:p>
            <a:r>
              <a:rPr lang="en-GB" b="1" dirty="0" smtClean="0"/>
              <a:t>MTUS Simple File: findings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836713"/>
            <a:ext cx="7992888" cy="5318026"/>
          </a:xfrm>
        </p:spPr>
        <p:txBody>
          <a:bodyPr/>
          <a:lstStyle/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GB" b="1" dirty="0" smtClean="0"/>
              <a:t>Findings</a:t>
            </a:r>
            <a:r>
              <a:rPr lang="en-GB" sz="2800" b="1" dirty="0" smtClean="0"/>
              <a:t>:</a:t>
            </a:r>
          </a:p>
          <a:p>
            <a:pPr marL="0" indent="0">
              <a:buNone/>
            </a:pPr>
            <a:endParaRPr lang="en-GB" sz="800" b="1" dirty="0" smtClean="0"/>
          </a:p>
          <a:p>
            <a:pPr lvl="1"/>
            <a:r>
              <a:rPr lang="en-GB" sz="2400" b="1" dirty="0" smtClean="0"/>
              <a:t>Continuing gender convergence in paid &amp; unpaid work time. </a:t>
            </a:r>
          </a:p>
          <a:p>
            <a:pPr marL="457200" lvl="1" indent="0">
              <a:buNone/>
            </a:pPr>
            <a:endParaRPr lang="en-GB" sz="800" b="1" dirty="0" smtClean="0"/>
          </a:p>
          <a:p>
            <a:pPr lvl="1"/>
            <a:r>
              <a:rPr lang="en-GB" sz="2400" b="1" dirty="0" smtClean="0"/>
              <a:t>No systematic gender differences in </a:t>
            </a:r>
            <a:r>
              <a:rPr lang="en-GB" sz="2400" b="1" i="1" dirty="0" smtClean="0"/>
              <a:t>total</a:t>
            </a:r>
            <a:r>
              <a:rPr lang="en-GB" sz="2400" b="1" dirty="0" smtClean="0"/>
              <a:t> work time.</a:t>
            </a:r>
          </a:p>
          <a:p>
            <a:pPr marL="457200" lvl="1" indent="0">
              <a:buNone/>
            </a:pPr>
            <a:r>
              <a:rPr lang="en-GB" sz="800" b="1" dirty="0" smtClean="0"/>
              <a:t> </a:t>
            </a:r>
          </a:p>
          <a:p>
            <a:pPr lvl="1"/>
            <a:r>
              <a:rPr lang="en-GB" sz="2400" b="1" dirty="0" smtClean="0"/>
              <a:t>Considerable remaining gender differences in the paid/unpaid </a:t>
            </a:r>
            <a:r>
              <a:rPr lang="en-GB" sz="2400" b="1" dirty="0" smtClean="0"/>
              <a:t>balance, perhaps </a:t>
            </a:r>
            <a:r>
              <a:rPr lang="en-GB" sz="2400" b="1" dirty="0" smtClean="0">
                <a:sym typeface="Wingdings" panose="05000000000000000000" pitchFamily="2" charset="2"/>
              </a:rPr>
              <a:t> </a:t>
            </a:r>
            <a:r>
              <a:rPr lang="en-GB" sz="2400" b="1" dirty="0" smtClean="0"/>
              <a:t>persistent gender wage </a:t>
            </a:r>
            <a:r>
              <a:rPr lang="en-GB" sz="2400" b="1" dirty="0" smtClean="0"/>
              <a:t>gaps  </a:t>
            </a:r>
            <a:r>
              <a:rPr lang="en-GB" sz="1600" b="1" dirty="0" smtClean="0"/>
              <a:t>(</a:t>
            </a:r>
            <a:r>
              <a:rPr lang="en-GB" sz="1600" dirty="0" smtClean="0"/>
              <a:t>Becker 1991 p56)</a:t>
            </a:r>
            <a:r>
              <a:rPr lang="en-GB" sz="1600" b="1" dirty="0" smtClean="0"/>
              <a:t>.</a:t>
            </a:r>
            <a:endParaRPr lang="en-US" sz="1600" b="1" dirty="0"/>
          </a:p>
          <a:p>
            <a:pPr marL="57150" indent="0">
              <a:buNone/>
            </a:pPr>
            <a:endParaRPr lang="en-GB" sz="800" b="1" dirty="0"/>
          </a:p>
          <a:p>
            <a:pPr marL="57150" indent="0">
              <a:buNone/>
            </a:pPr>
            <a:r>
              <a:rPr lang="en-GB" b="1" dirty="0" smtClean="0"/>
              <a:t>What do they tell us?</a:t>
            </a:r>
          </a:p>
        </p:txBody>
      </p:sp>
    </p:spTree>
    <p:extLst>
      <p:ext uri="{BB962C8B-B14F-4D97-AF65-F5344CB8AC3E}">
        <p14:creationId xmlns:p14="http://schemas.microsoft.com/office/powerpoint/2010/main" val="88356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xford slide">
  <a:themeElements>
    <a:clrScheme name="2_Oxford slide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2_Oxford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Oxford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Oxford+CTUR">
  <a:themeElements>
    <a:clrScheme name="2_Oxford slide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2_Oxford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Oxford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Oxford+CTUR">
  <a:themeElements>
    <a:clrScheme name="2_Oxford slide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2_Oxford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Oxford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Oxford+CTUR">
  <a:themeElements>
    <a:clrScheme name="2_Oxford slide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2_Oxford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Oxford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Oxford+CTUR">
  <a:themeElements>
    <a:clrScheme name="2_Oxford slide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2_Oxford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Oxford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Oxford+CTUR">
  <a:themeElements>
    <a:clrScheme name="2_Oxford slide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2_Oxford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Oxford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Oxford+CTUR">
  <a:themeElements>
    <a:clrScheme name="2_Oxford slide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2_Oxford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Oxford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Oxford+CTUR">
  <a:themeElements>
    <a:clrScheme name="2_Oxford slide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2_Oxford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Oxford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Oxford+CTUR">
  <a:themeElements>
    <a:clrScheme name="2_Oxford slide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2_Oxford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Oxford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xford+CTUR">
  <a:themeElements>
    <a:clrScheme name="2_Oxford slide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2_Oxford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Oxford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xford+CTUR">
  <a:themeElements>
    <a:clrScheme name="2_Oxford slide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2_Oxford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Oxford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xford+CTUR">
  <a:themeElements>
    <a:clrScheme name="2_Oxford slide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2_Oxford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Oxford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xford+CTUR">
  <a:themeElements>
    <a:clrScheme name="2_Oxford slide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2_Oxford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Oxford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Oxford+CTUR">
  <a:themeElements>
    <a:clrScheme name="2_Oxford slide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2_Oxford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Oxford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Oxford+CTUR">
  <a:themeElements>
    <a:clrScheme name="2_Oxford slide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2_Oxford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Oxford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Oxford+CTUR">
  <a:themeElements>
    <a:clrScheme name="2_Oxford slide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2_Oxford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Oxford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Oxford+CTUR">
  <a:themeElements>
    <a:clrScheme name="2_Oxford slide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2_Oxford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Oxford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3948</TotalTime>
  <Words>1237</Words>
  <Application>Microsoft Office PowerPoint</Application>
  <PresentationFormat>On-screen Show (4:3)</PresentationFormat>
  <Paragraphs>226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17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2_Oxford slide</vt:lpstr>
      <vt:lpstr>Oxford+CTUR</vt:lpstr>
      <vt:lpstr>1_Oxford+CTUR</vt:lpstr>
      <vt:lpstr>2_Oxford+CTUR</vt:lpstr>
      <vt:lpstr>3_Oxford+CTUR</vt:lpstr>
      <vt:lpstr>4_Oxford+CTUR</vt:lpstr>
      <vt:lpstr>5_Oxford+CTUR</vt:lpstr>
      <vt:lpstr>6_Oxford+CTUR</vt:lpstr>
      <vt:lpstr>7_Oxford+CTUR</vt:lpstr>
      <vt:lpstr>8_Oxford+CTUR</vt:lpstr>
      <vt:lpstr>9_Oxford+CTUR</vt:lpstr>
      <vt:lpstr>10_Oxford+CTUR</vt:lpstr>
      <vt:lpstr>11_Oxford+CTUR</vt:lpstr>
      <vt:lpstr>12_Oxford+CTUR</vt:lpstr>
      <vt:lpstr>13_Oxford+CTUR</vt:lpstr>
      <vt:lpstr>14_Oxford+CTUR</vt:lpstr>
      <vt:lpstr>15_Oxford+CTUR</vt:lpstr>
      <vt:lpstr>PowerPoint Presentation</vt:lpstr>
      <vt:lpstr>Outline of this presentation.</vt:lpstr>
      <vt:lpstr>The “Stall” thesis</vt:lpstr>
      <vt:lpstr>Gender essentialism</vt:lpstr>
      <vt:lpstr>MTUS Simple File evidence</vt:lpstr>
      <vt:lpstr>Core housework by gender</vt:lpstr>
      <vt:lpstr>All unpaid work by gender</vt:lpstr>
      <vt:lpstr>Women’s % of unpaid and all work</vt:lpstr>
      <vt:lpstr>MTUS Simple File: findings</vt:lpstr>
      <vt:lpstr>How do we explain these findings?</vt:lpstr>
      <vt:lpstr>Why women’s actions continue to be different from men’s.</vt:lpstr>
      <vt:lpstr>An example of a change mechanism:  lagged adaptation</vt:lpstr>
      <vt:lpstr>An example of a change mechanism:  lagged adaptation</vt:lpstr>
      <vt:lpstr>PowerPoint Presentation</vt:lpstr>
      <vt:lpstr>For example: lagged adaptation</vt:lpstr>
      <vt:lpstr>Summary and conclusions 1</vt:lpstr>
      <vt:lpstr>Summary and conclusions 2</vt:lpstr>
      <vt:lpstr>Summary and conclusions 3</vt:lpstr>
      <vt:lpstr>References</vt:lpstr>
    </vt:vector>
  </TitlesOfParts>
  <Company>CTUR, Siciology, University of Oxford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Gershuny</dc:creator>
  <cp:lastModifiedBy>JG</cp:lastModifiedBy>
  <cp:revision>136</cp:revision>
  <dcterms:created xsi:type="dcterms:W3CDTF">2006-10-02T09:30:01Z</dcterms:created>
  <dcterms:modified xsi:type="dcterms:W3CDTF">2014-06-19T15:58:32Z</dcterms:modified>
</cp:coreProperties>
</file>