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  <p:sldMasterId id="2147483829" r:id="rId14"/>
    <p:sldMasterId id="2147483841" r:id="rId15"/>
    <p:sldMasterId id="2147483853" r:id="rId16"/>
    <p:sldMasterId id="2147483865" r:id="rId17"/>
  </p:sldMasterIdLst>
  <p:notesMasterIdLst>
    <p:notesMasterId r:id="rId43"/>
  </p:notesMasterIdLst>
  <p:sldIdLst>
    <p:sldId id="277" r:id="rId18"/>
    <p:sldId id="278" r:id="rId19"/>
    <p:sldId id="279" r:id="rId20"/>
    <p:sldId id="283" r:id="rId21"/>
    <p:sldId id="286" r:id="rId22"/>
    <p:sldId id="284" r:id="rId23"/>
    <p:sldId id="285" r:id="rId24"/>
    <p:sldId id="308" r:id="rId25"/>
    <p:sldId id="288" r:id="rId26"/>
    <p:sldId id="298" r:id="rId27"/>
    <p:sldId id="297" r:id="rId28"/>
    <p:sldId id="299" r:id="rId29"/>
    <p:sldId id="300" r:id="rId30"/>
    <p:sldId id="305" r:id="rId31"/>
    <p:sldId id="304" r:id="rId32"/>
    <p:sldId id="290" r:id="rId33"/>
    <p:sldId id="291" r:id="rId34"/>
    <p:sldId id="292" r:id="rId35"/>
    <p:sldId id="293" r:id="rId36"/>
    <p:sldId id="295" r:id="rId37"/>
    <p:sldId id="294" r:id="rId38"/>
    <p:sldId id="296" r:id="rId39"/>
    <p:sldId id="306" r:id="rId40"/>
    <p:sldId id="307" r:id="rId41"/>
    <p:sldId id="30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660066"/>
    <a:srgbClr val="CCCCFF"/>
    <a:srgbClr val="CCFFFF"/>
    <a:srgbClr val="CCECFF"/>
    <a:srgbClr val="0099FF"/>
    <a:srgbClr val="D3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>
      <p:cViewPr>
        <p:scale>
          <a:sx n="120" d="100"/>
          <a:sy n="120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JG\Desktop\US%20women's%20oaxaca%20decomp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JG\Desktop\US%20women's%20oaxaca%20decomp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JG\Desktop\US%20women's%20oaxaca%20decomp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JG\Desktop\US%20women's%20oaxaca%20deco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39047014790607E-2"/>
          <c:y val="2.0620803478794386E-2"/>
          <c:w val="0.87241072809191333"/>
          <c:h val="0.92661661696838304"/>
        </c:manualLayout>
      </c:layout>
      <c:lineChart>
        <c:grouping val="standard"/>
        <c:varyColors val="0"/>
        <c:ser>
          <c:idx val="0"/>
          <c:order val="0"/>
          <c:tx>
            <c:strRef>
              <c:f>'Time use means and SEs'!$F$55</c:f>
              <c:strCache>
                <c:ptCount val="1"/>
                <c:pt idx="0">
                  <c:v>cooking cleaning clearing </c:v>
                </c:pt>
              </c:strCache>
            </c:strRef>
          </c:tx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SEs'!$G$55:$I$55</c:f>
              <c:numCache>
                <c:formatCode>0</c:formatCode>
                <c:ptCount val="3"/>
                <c:pt idx="0">
                  <c:v>271.0683070866142</c:v>
                </c:pt>
                <c:pt idx="1">
                  <c:v>168.45925586136596</c:v>
                </c:pt>
                <c:pt idx="2">
                  <c:v>107.96923654098669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'Time use means and SEs'!$F$56</c:f>
              <c:strCache>
                <c:ptCount val="1"/>
                <c:pt idx="0">
                  <c:v>laundry</c:v>
                </c:pt>
              </c:strCache>
            </c:strRef>
          </c:tx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SEs'!$G$56:$I$56</c:f>
              <c:numCache>
                <c:formatCode>0</c:formatCode>
                <c:ptCount val="3"/>
                <c:pt idx="0">
                  <c:v>48.31267716535433</c:v>
                </c:pt>
                <c:pt idx="1">
                  <c:v>25.361865443425078</c:v>
                </c:pt>
                <c:pt idx="2">
                  <c:v>24.949154004877133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'Time use means and SEs'!$F$57</c:f>
              <c:strCache>
                <c:ptCount val="1"/>
                <c:pt idx="0">
                  <c:v>mending, knitting, sewing</c:v>
                </c:pt>
              </c:strCache>
            </c:strRef>
          </c:tx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SEs'!$G$57:$I$57</c:f>
              <c:numCache>
                <c:formatCode>0</c:formatCode>
                <c:ptCount val="3"/>
                <c:pt idx="0">
                  <c:v>51.390275590551184</c:v>
                </c:pt>
                <c:pt idx="1">
                  <c:v>15.064556574923547</c:v>
                </c:pt>
                <c:pt idx="2">
                  <c:v>1.6234477583942977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'Time use means and SEs'!$F$58</c:f>
              <c:strCache>
                <c:ptCount val="1"/>
                <c:pt idx="0">
                  <c:v>heating, water, yard work</c:v>
                </c:pt>
              </c:strCache>
            </c:strRef>
          </c:tx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SEs'!$G$58:$I$58</c:f>
              <c:numCache>
                <c:formatCode>0</c:formatCode>
                <c:ptCount val="3"/>
                <c:pt idx="0">
                  <c:v>17.371259842519684</c:v>
                </c:pt>
                <c:pt idx="1">
                  <c:v>6.0060550458715598</c:v>
                </c:pt>
                <c:pt idx="2">
                  <c:v>4.0024179328456198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'Time use means and SEs'!$F$59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SEs'!$G$59:$I$59</c:f>
              <c:numCache>
                <c:formatCode>0</c:formatCode>
                <c:ptCount val="3"/>
                <c:pt idx="0">
                  <c:v>276.71241225971733</c:v>
                </c:pt>
                <c:pt idx="1">
                  <c:v>176.67281146448073</c:v>
                </c:pt>
                <c:pt idx="2">
                  <c:v>111.17095359546111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'Time use means and SEs'!$F$60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SEs'!$G$60:$I$60</c:f>
              <c:numCache>
                <c:formatCode>0</c:formatCode>
                <c:ptCount val="3"/>
                <c:pt idx="0">
                  <c:v>265.42420191351107</c:v>
                </c:pt>
                <c:pt idx="1">
                  <c:v>160.24570025825119</c:v>
                </c:pt>
                <c:pt idx="2">
                  <c:v>104.76751948651226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'Time use means and SEs'!$F$61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SEs'!$G$61:$I$61</c:f>
              <c:numCache>
                <c:formatCode>0</c:formatCode>
                <c:ptCount val="3"/>
                <c:pt idx="0">
                  <c:v>50.375682911846368</c:v>
                </c:pt>
                <c:pt idx="1">
                  <c:v>28.441010602893101</c:v>
                </c:pt>
                <c:pt idx="2">
                  <c:v>26.429347501848039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'Time use means and SEs'!$F$62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SEs'!$G$62:$I$62</c:f>
              <c:numCache>
                <c:formatCode>0</c:formatCode>
                <c:ptCount val="3"/>
                <c:pt idx="0">
                  <c:v>46.249671418862292</c:v>
                </c:pt>
                <c:pt idx="1">
                  <c:v>22.282720283957055</c:v>
                </c:pt>
                <c:pt idx="2">
                  <c:v>23.468960507906228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'Time use means and SEs'!$F$63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SEs'!$G$63:$I$63</c:f>
              <c:numCache>
                <c:formatCode>0</c:formatCode>
                <c:ptCount val="3"/>
                <c:pt idx="0">
                  <c:v>55.156784394378633</c:v>
                </c:pt>
                <c:pt idx="1">
                  <c:v>18.417028249664273</c:v>
                </c:pt>
                <c:pt idx="2">
                  <c:v>2.1630177491290672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'Time use means and SEs'!$F$64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SEs'!$G$64:$I$64</c:f>
              <c:numCache>
                <c:formatCode>0</c:formatCode>
                <c:ptCount val="3"/>
                <c:pt idx="0">
                  <c:v>47.623766786723735</c:v>
                </c:pt>
                <c:pt idx="1">
                  <c:v>11.712084900182818</c:v>
                </c:pt>
                <c:pt idx="2">
                  <c:v>1.0838777676595279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'Time use means and SEs'!$F$65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SEs'!$G$65:$I$65</c:f>
              <c:numCache>
                <c:formatCode>0</c:formatCode>
                <c:ptCount val="3"/>
                <c:pt idx="0">
                  <c:v>18.922431251907369</c:v>
                </c:pt>
                <c:pt idx="1">
                  <c:v>8.6917851524642256</c:v>
                </c:pt>
                <c:pt idx="2">
                  <c:v>4.8198262023915763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'Time use means and SEs'!$F$66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SEs'!$G$54:$I$54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SEs'!$G$66:$I$66</c:f>
              <c:numCache>
                <c:formatCode>0</c:formatCode>
                <c:ptCount val="3"/>
                <c:pt idx="0">
                  <c:v>15.820088433132</c:v>
                </c:pt>
                <c:pt idx="1">
                  <c:v>3.3203249392788945</c:v>
                </c:pt>
                <c:pt idx="2">
                  <c:v>3.1850096632996627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25152"/>
        <c:axId val="50631040"/>
      </c:lineChart>
      <c:catAx>
        <c:axId val="5062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631040"/>
        <c:crosses val="autoZero"/>
        <c:auto val="1"/>
        <c:lblAlgn val="ctr"/>
        <c:lblOffset val="100"/>
        <c:noMultiLvlLbl val="0"/>
      </c:catAx>
      <c:valAx>
        <c:axId val="506310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062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07174103237096"/>
          <c:y val="1.5308337241543866E-2"/>
          <c:w val="0.84341316710411196"/>
          <c:h val="0.93102019461605712"/>
        </c:manualLayout>
      </c:layout>
      <c:lineChart>
        <c:grouping val="standard"/>
        <c:varyColors val="0"/>
        <c:ser>
          <c:idx val="0"/>
          <c:order val="0"/>
          <c:tx>
            <c:strRef>
              <c:f>'Time use means and SEs'!$A$55</c:f>
              <c:strCache>
                <c:ptCount val="1"/>
                <c:pt idx="0">
                  <c:v>farm or paid work</c:v>
                </c:pt>
              </c:strCache>
            </c:strRef>
          </c:tx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SEs'!$B$55:$D$55</c:f>
              <c:numCache>
                <c:formatCode>0</c:formatCode>
                <c:ptCount val="3"/>
                <c:pt idx="0">
                  <c:v>57.034645669291336</c:v>
                </c:pt>
                <c:pt idx="1">
                  <c:v>153.89831804281346</c:v>
                </c:pt>
                <c:pt idx="2">
                  <c:v>217.27468767585816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'Time use means and SEs'!$A$56</c:f>
              <c:strCache>
                <c:ptCount val="1"/>
                <c:pt idx="0">
                  <c:v>child and adult care</c:v>
                </c:pt>
              </c:strCache>
            </c:strRef>
          </c:tx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SEs'!$B$56:$D$56</c:f>
              <c:numCache>
                <c:formatCode>0</c:formatCode>
                <c:ptCount val="3"/>
                <c:pt idx="0">
                  <c:v>34.79905138339921</c:v>
                </c:pt>
                <c:pt idx="1">
                  <c:v>58.566738022426094</c:v>
                </c:pt>
                <c:pt idx="2">
                  <c:v>88.235021571937722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'Time use means and SEs'!$A$57</c:f>
              <c:strCache>
                <c:ptCount val="1"/>
                <c:pt idx="0">
                  <c:v>shopping etc</c:v>
                </c:pt>
              </c:strCache>
            </c:strRef>
          </c:tx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SEs'!$B$57:$D$57</c:f>
              <c:numCache>
                <c:formatCode>0</c:formatCode>
                <c:ptCount val="3"/>
                <c:pt idx="0">
                  <c:v>23.104251968503934</c:v>
                </c:pt>
                <c:pt idx="1">
                  <c:v>77.741763506625901</c:v>
                </c:pt>
                <c:pt idx="2">
                  <c:v>79.802125304820862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'Time use means and SEs'!$A$58</c:f>
              <c:strCache>
                <c:ptCount val="1"/>
                <c:pt idx="0">
                  <c:v>household accounts</c:v>
                </c:pt>
              </c:strCache>
            </c:strRef>
          </c:tx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SEs'!$B$58:$D$58</c:f>
              <c:numCache>
                <c:formatCode>0.00</c:formatCode>
                <c:ptCount val="3"/>
                <c:pt idx="0">
                  <c:v>7.8115748031496066</c:v>
                </c:pt>
                <c:pt idx="1">
                  <c:v>4.6932415902140674</c:v>
                </c:pt>
                <c:pt idx="2">
                  <c:v>10.134892140311386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'Time use means and SEs'!$A$59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SEs'!$B$59:$D$59</c:f>
              <c:numCache>
                <c:formatCode>0</c:formatCode>
                <c:ptCount val="3"/>
                <c:pt idx="0">
                  <c:v>62.962522940857063</c:v>
                </c:pt>
                <c:pt idx="1">
                  <c:v>168.1988613956627</c:v>
                </c:pt>
                <c:pt idx="2">
                  <c:v>224.2882922270658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'Time use means and SEs'!$A$60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SEs'!$B$60:$D$60</c:f>
              <c:numCache>
                <c:formatCode>0</c:formatCode>
                <c:ptCount val="3"/>
                <c:pt idx="0">
                  <c:v>51.10676839772561</c:v>
                </c:pt>
                <c:pt idx="1">
                  <c:v>139.59777468996421</c:v>
                </c:pt>
                <c:pt idx="2">
                  <c:v>210.26108312465053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'Time use means and SEs'!$A$61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SEs'!$B$61:$D$61</c:f>
              <c:numCache>
                <c:formatCode>0</c:formatCode>
                <c:ptCount val="3"/>
                <c:pt idx="0">
                  <c:v>39.291529298017522</c:v>
                </c:pt>
                <c:pt idx="1">
                  <c:v>63.828117076142327</c:v>
                </c:pt>
                <c:pt idx="2">
                  <c:v>91.595119867473599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'Time use means and SEs'!$A$62</c:f>
              <c:strCache>
                <c:ptCount val="1"/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chemeClr val="tx1"/>
                </a:solidFill>
                <a:prstDash val="sysDot"/>
              </a:ln>
            </c:spPr>
          </c:dPt>
          <c:dPt>
            <c:idx val="2"/>
            <c:bubble3D val="0"/>
            <c:spPr>
              <a:ln>
                <a:solidFill>
                  <a:schemeClr val="tx1"/>
                </a:solidFill>
                <a:prstDash val="sysDot"/>
              </a:ln>
            </c:spPr>
          </c:dPt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SEs'!$B$62:$D$62</c:f>
              <c:numCache>
                <c:formatCode>0</c:formatCode>
                <c:ptCount val="3"/>
                <c:pt idx="0">
                  <c:v>30.306573468780893</c:v>
                </c:pt>
                <c:pt idx="1">
                  <c:v>53.305358968709861</c:v>
                </c:pt>
                <c:pt idx="2">
                  <c:v>84.874923276401844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'Time use means and SEs'!$A$63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SEs'!$B$63:$D$63</c:f>
              <c:numCache>
                <c:formatCode>0</c:formatCode>
                <c:ptCount val="3"/>
                <c:pt idx="0">
                  <c:v>24.829516689831877</c:v>
                </c:pt>
                <c:pt idx="1">
                  <c:v>83.772459754359133</c:v>
                </c:pt>
                <c:pt idx="2">
                  <c:v>82.726004080484103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'Time use means and SEs'!$A$64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SEs'!$B$64:$D$64</c:f>
              <c:numCache>
                <c:formatCode>0</c:formatCode>
                <c:ptCount val="3"/>
                <c:pt idx="0">
                  <c:v>21.378987247175992</c:v>
                </c:pt>
                <c:pt idx="1">
                  <c:v>71.711067258892669</c:v>
                </c:pt>
                <c:pt idx="2">
                  <c:v>76.878246529157622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'Time use means and SEs'!$A$65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SEs'!$B$65:$D$65</c:f>
              <c:numCache>
                <c:formatCode>0.00</c:formatCode>
                <c:ptCount val="3"/>
                <c:pt idx="0">
                  <c:v>8.7516786876269919</c:v>
                </c:pt>
                <c:pt idx="1">
                  <c:v>6.0179682706433324</c:v>
                </c:pt>
                <c:pt idx="2">
                  <c:v>11.002499209990379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'Time use means and SEs'!$A$66</c:f>
              <c:strCache>
                <c:ptCount val="1"/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'Time use means and SEs'!$B$54:$D$54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SEs'!$B$66:$D$66</c:f>
              <c:numCache>
                <c:formatCode>0.00</c:formatCode>
                <c:ptCount val="3"/>
                <c:pt idx="0">
                  <c:v>6.8714709186722223</c:v>
                </c:pt>
                <c:pt idx="1">
                  <c:v>3.3685149097848024</c:v>
                </c:pt>
                <c:pt idx="2">
                  <c:v>9.2672850706323935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36064"/>
        <c:axId val="50937856"/>
      </c:lineChart>
      <c:catAx>
        <c:axId val="50936064"/>
        <c:scaling>
          <c:orientation val="minMax"/>
        </c:scaling>
        <c:delete val="0"/>
        <c:axPos val="b"/>
        <c:majorTickMark val="out"/>
        <c:minorTickMark val="none"/>
        <c:tickLblPos val="nextTo"/>
        <c:crossAx val="50937856"/>
        <c:crosses val="autoZero"/>
        <c:auto val="1"/>
        <c:lblAlgn val="ctr"/>
        <c:lblOffset val="100"/>
        <c:noMultiLvlLbl val="0"/>
      </c:catAx>
      <c:valAx>
        <c:axId val="509378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093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40507436570429"/>
          <c:y val="2.5272817917060195E-2"/>
          <c:w val="0.88042775222313363"/>
          <c:h val="0.92450185079464464"/>
        </c:manualLayout>
      </c:layout>
      <c:lineChart>
        <c:grouping val="standard"/>
        <c:varyColors val="0"/>
        <c:ser>
          <c:idx val="0"/>
          <c:order val="0"/>
          <c:tx>
            <c:strRef>
              <c:f>'Time use means and SEs'!$A$69</c:f>
              <c:strCache>
                <c:ptCount val="1"/>
                <c:pt idx="0">
                  <c:v>formal economy work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SEs'!$B$69:$D$69</c:f>
              <c:numCache>
                <c:formatCode>0</c:formatCode>
                <c:ptCount val="3"/>
                <c:pt idx="0">
                  <c:v>18.829999999999998</c:v>
                </c:pt>
                <c:pt idx="1">
                  <c:v>18</c:v>
                </c:pt>
                <c:pt idx="2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'Time use means and SEs'!$A$70</c:f>
              <c:strCache>
                <c:ptCount val="1"/>
                <c:pt idx="0">
                  <c:v>child and adult care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SEs'!$B$70:$D$70</c:f>
              <c:numCache>
                <c:formatCode>0</c:formatCode>
                <c:ptCount val="3"/>
                <c:pt idx="0">
                  <c:v>41.04</c:v>
                </c:pt>
                <c:pt idx="1">
                  <c:v>74.81</c:v>
                </c:pt>
                <c:pt idx="2">
                  <c:v>115.24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'Time use means and SEs'!$A$71</c:f>
              <c:strCache>
                <c:ptCount val="1"/>
                <c:pt idx="0">
                  <c:v>shopping etc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SEs'!$B$71:$D$71</c:f>
              <c:numCache>
                <c:formatCode>0</c:formatCode>
                <c:ptCount val="3"/>
                <c:pt idx="0">
                  <c:v>24.81</c:v>
                </c:pt>
                <c:pt idx="1">
                  <c:v>85.64</c:v>
                </c:pt>
                <c:pt idx="2">
                  <c:v>84.61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'Time use means and SEs'!$A$72</c:f>
              <c:strCache>
                <c:ptCount val="1"/>
                <c:pt idx="0">
                  <c:v>household accounts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SEs'!$B$72:$D$72</c:f>
              <c:numCache>
                <c:formatCode>0</c:formatCode>
                <c:ptCount val="3"/>
                <c:pt idx="0">
                  <c:v>7.38</c:v>
                </c:pt>
                <c:pt idx="1">
                  <c:v>5.84</c:v>
                </c:pt>
                <c:pt idx="2">
                  <c:v>11.99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'Time use means and SEs'!$A$73</c:f>
              <c:strCache>
                <c:ptCount val="1"/>
                <c:pt idx="0">
                  <c:v>cooking cleaning clearing </c:v>
                </c:pt>
              </c:strCache>
            </c:strRef>
          </c:tx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SEs'!$B$73:$D$73</c:f>
              <c:numCache>
                <c:formatCode>0</c:formatCode>
                <c:ptCount val="3"/>
                <c:pt idx="0">
                  <c:v>273.12</c:v>
                </c:pt>
                <c:pt idx="1">
                  <c:v>206.62</c:v>
                </c:pt>
                <c:pt idx="2">
                  <c:v>143.12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'Time use means and SEs'!$A$74</c:f>
              <c:strCache>
                <c:ptCount val="1"/>
                <c:pt idx="0">
                  <c:v>laundry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SEs'!$B$74:$D$74</c:f>
              <c:numCache>
                <c:formatCode>0</c:formatCode>
                <c:ptCount val="3"/>
                <c:pt idx="0">
                  <c:v>51.32</c:v>
                </c:pt>
                <c:pt idx="1">
                  <c:v>29.1</c:v>
                </c:pt>
                <c:pt idx="2">
                  <c:v>29.68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'Time use means and SEs'!$A$75</c:f>
              <c:strCache>
                <c:ptCount val="1"/>
                <c:pt idx="0">
                  <c:v>mending, knitting, sewing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SEs'!$B$75:$D$75</c:f>
              <c:numCache>
                <c:formatCode>0</c:formatCode>
                <c:ptCount val="3"/>
                <c:pt idx="0">
                  <c:v>56.6</c:v>
                </c:pt>
                <c:pt idx="1">
                  <c:v>21.96</c:v>
                </c:pt>
                <c:pt idx="2">
                  <c:v>1.54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'Time use means and SEs'!$A$76</c:f>
              <c:strCache>
                <c:ptCount val="1"/>
                <c:pt idx="0">
                  <c:v>heating, water, yard work</c:v>
                </c:pt>
              </c:strCache>
            </c:strRef>
          </c:tx>
          <c:marker>
            <c:symbol val="none"/>
          </c:marker>
          <c:cat>
            <c:strRef>
              <c:f>'Time use means and SEs'!$B$68:$D$68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SEs'!$B$76:$D$76</c:f>
              <c:numCache>
                <c:formatCode>0</c:formatCode>
                <c:ptCount val="3"/>
                <c:pt idx="0">
                  <c:v>15.46</c:v>
                </c:pt>
                <c:pt idx="1">
                  <c:v>8.24</c:v>
                </c:pt>
                <c:pt idx="2">
                  <c:v>4.67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33824"/>
        <c:axId val="118335360"/>
      </c:lineChart>
      <c:catAx>
        <c:axId val="11833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335360"/>
        <c:crosses val="autoZero"/>
        <c:auto val="1"/>
        <c:lblAlgn val="ctr"/>
        <c:lblOffset val="100"/>
        <c:noMultiLvlLbl val="0"/>
      </c:catAx>
      <c:valAx>
        <c:axId val="1183353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833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4685425949382"/>
          <c:y val="2.318459012856906E-2"/>
          <c:w val="0.89155314574050604"/>
          <c:h val="0.92450185079464464"/>
        </c:manualLayout>
      </c:layout>
      <c:lineChart>
        <c:grouping val="standard"/>
        <c:varyColors val="0"/>
        <c:ser>
          <c:idx val="0"/>
          <c:order val="0"/>
          <c:tx>
            <c:strRef>
              <c:f>'Time use means and SEs'!$F$69</c:f>
              <c:strCache>
                <c:ptCount val="1"/>
                <c:pt idx="0">
                  <c:v>formal economy work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SEs'!$G$69:$I$69</c:f>
              <c:numCache>
                <c:formatCode>0</c:formatCode>
                <c:ptCount val="3"/>
                <c:pt idx="0">
                  <c:v>130.37</c:v>
                </c:pt>
                <c:pt idx="1">
                  <c:v>291.75</c:v>
                </c:pt>
                <c:pt idx="2">
                  <c:v>313.38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'Time use means and SEs'!$F$70</c:f>
              <c:strCache>
                <c:ptCount val="1"/>
                <c:pt idx="0">
                  <c:v>child and adult care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SEs'!$G$70:$I$70</c:f>
              <c:numCache>
                <c:formatCode>0</c:formatCode>
                <c:ptCount val="3"/>
                <c:pt idx="0">
                  <c:v>22.68</c:v>
                </c:pt>
                <c:pt idx="1">
                  <c:v>42.09</c:v>
                </c:pt>
                <c:pt idx="2">
                  <c:v>73.17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'Time use means and SEs'!$F$71</c:f>
              <c:strCache>
                <c:ptCount val="1"/>
                <c:pt idx="0">
                  <c:v>shopping etc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SEs'!$G$71:$I$71</c:f>
              <c:numCache>
                <c:formatCode>0</c:formatCode>
                <c:ptCount val="3"/>
                <c:pt idx="0">
                  <c:v>19.829999999999998</c:v>
                </c:pt>
                <c:pt idx="1">
                  <c:v>69.73</c:v>
                </c:pt>
                <c:pt idx="2">
                  <c:v>77.12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'Time use means and SEs'!$F$72</c:f>
              <c:strCache>
                <c:ptCount val="1"/>
                <c:pt idx="0">
                  <c:v>household accounts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SEs'!$G$72:$I$72</c:f>
              <c:numCache>
                <c:formatCode>0</c:formatCode>
                <c:ptCount val="3"/>
                <c:pt idx="0">
                  <c:v>8.64</c:v>
                </c:pt>
                <c:pt idx="1">
                  <c:v>3.53</c:v>
                </c:pt>
                <c:pt idx="2">
                  <c:v>9.1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'Time use means and SEs'!$F$73</c:f>
              <c:strCache>
                <c:ptCount val="1"/>
                <c:pt idx="0">
                  <c:v>cooking cleaning clearing </c:v>
                </c:pt>
              </c:strCache>
            </c:strRef>
          </c:tx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SEs'!$G$73:$I$73</c:f>
              <c:numCache>
                <c:formatCode>0</c:formatCode>
                <c:ptCount val="3"/>
                <c:pt idx="0">
                  <c:v>267.13</c:v>
                </c:pt>
                <c:pt idx="1">
                  <c:v>129.75</c:v>
                </c:pt>
                <c:pt idx="2">
                  <c:v>88.36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'Time use means and SEs'!$F$74</c:f>
              <c:strCache>
                <c:ptCount val="1"/>
                <c:pt idx="0">
                  <c:v>Laundry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SEs'!$G$74:$I$74</c:f>
              <c:numCache>
                <c:formatCode>0</c:formatCode>
                <c:ptCount val="3"/>
                <c:pt idx="0">
                  <c:v>42.54</c:v>
                </c:pt>
                <c:pt idx="1">
                  <c:v>21.57</c:v>
                </c:pt>
                <c:pt idx="2">
                  <c:v>22.31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'Time use means and SEs'!$F$75</c:f>
              <c:strCache>
                <c:ptCount val="1"/>
                <c:pt idx="0">
                  <c:v>mending, knitting, sewing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SEs'!$G$75:$I$75</c:f>
              <c:numCache>
                <c:formatCode>0</c:formatCode>
                <c:ptCount val="3"/>
                <c:pt idx="0">
                  <c:v>41.39</c:v>
                </c:pt>
                <c:pt idx="1">
                  <c:v>8.07</c:v>
                </c:pt>
                <c:pt idx="2">
                  <c:v>1.67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'Time use means and SEs'!$F$76</c:f>
              <c:strCache>
                <c:ptCount val="1"/>
                <c:pt idx="0">
                  <c:v>heating, water, yard work</c:v>
                </c:pt>
              </c:strCache>
            </c:strRef>
          </c:tx>
          <c:marker>
            <c:symbol val="none"/>
          </c:marker>
          <c:cat>
            <c:strRef>
              <c:f>'Time use means and SEs'!$G$68:$I$68</c:f>
              <c:strCache>
                <c:ptCount val="3"/>
                <c:pt idx="0">
                  <c:v>1920s</c:v>
                </c:pt>
                <c:pt idx="1">
                  <c:v>1975</c:v>
                </c:pt>
                <c:pt idx="2">
                  <c:v>2000s</c:v>
                </c:pt>
              </c:strCache>
            </c:strRef>
          </c:cat>
          <c:val>
            <c:numRef>
              <c:f>'Time use means and SEs'!$G$76:$I$76</c:f>
              <c:numCache>
                <c:formatCode>0</c:formatCode>
                <c:ptCount val="3"/>
                <c:pt idx="0">
                  <c:v>21.04</c:v>
                </c:pt>
                <c:pt idx="1">
                  <c:v>3.74</c:v>
                </c:pt>
                <c:pt idx="2">
                  <c:v>3.63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97792"/>
        <c:axId val="120107776"/>
      </c:lineChart>
      <c:catAx>
        <c:axId val="12009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07776"/>
        <c:crosses val="autoZero"/>
        <c:auto val="1"/>
        <c:lblAlgn val="ctr"/>
        <c:lblOffset val="100"/>
        <c:noMultiLvlLbl val="0"/>
      </c:catAx>
      <c:valAx>
        <c:axId val="1201077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009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9381815077993"/>
          <c:y val="1.4043844219622473E-2"/>
          <c:w val="0.81940752533494376"/>
          <c:h val="0.88911260904980582"/>
        </c:manualLayout>
      </c:layout>
      <c:lineChart>
        <c:grouping val="standard"/>
        <c:varyColors val="0"/>
        <c:ser>
          <c:idx val="0"/>
          <c:order val="0"/>
          <c:tx>
            <c:strRef>
              <c:f>instantiation!$A$129</c:f>
              <c:strCache>
                <c:ptCount val="1"/>
                <c:pt idx="0">
                  <c:v>3 children youngest 3</c:v>
                </c:pt>
              </c:strCache>
            </c:strRef>
          </c:tx>
          <c:cat>
            <c:multiLvlStrRef>
              <c:f>instantiation!$B$127:$H$128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instantiation!$B$129:$H$129</c:f>
              <c:numCache>
                <c:formatCode>0</c:formatCode>
                <c:ptCount val="7"/>
                <c:pt idx="0">
                  <c:v>270.38427300000001</c:v>
                </c:pt>
                <c:pt idx="1">
                  <c:v>154.37037400000003</c:v>
                </c:pt>
                <c:pt idx="2">
                  <c:v>110.94468300000001</c:v>
                </c:pt>
                <c:pt idx="4">
                  <c:v>281.77119000000005</c:v>
                </c:pt>
                <c:pt idx="5">
                  <c:v>228.224446</c:v>
                </c:pt>
                <c:pt idx="6">
                  <c:v>164.08302900000001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instantiation!$A$130</c:f>
              <c:strCache>
                <c:ptCount val="1"/>
                <c:pt idx="0">
                  <c:v>3 children youngest 15</c:v>
                </c:pt>
              </c:strCache>
            </c:strRef>
          </c:tx>
          <c:cat>
            <c:multiLvlStrRef>
              <c:f>instantiation!$B$127:$H$128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instantiation!$B$130:$H$130</c:f>
              <c:numCache>
                <c:formatCode>0</c:formatCode>
                <c:ptCount val="7"/>
                <c:pt idx="0">
                  <c:v>282.55713300000002</c:v>
                </c:pt>
                <c:pt idx="1">
                  <c:v>138.89815100000001</c:v>
                </c:pt>
                <c:pt idx="2">
                  <c:v>118.019441</c:v>
                </c:pt>
                <c:pt idx="4">
                  <c:v>293.94405</c:v>
                </c:pt>
                <c:pt idx="5">
                  <c:v>212.75222300000001</c:v>
                </c:pt>
                <c:pt idx="6">
                  <c:v>171.15778699999998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instantiation!$A$131</c:f>
              <c:strCache>
                <c:ptCount val="1"/>
                <c:pt idx="0">
                  <c:v>1 child aged 3</c:v>
                </c:pt>
              </c:strCache>
            </c:strRef>
          </c:tx>
          <c:cat>
            <c:multiLvlStrRef>
              <c:f>instantiation!$B$127:$H$128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instantiation!$B$131:$H$131</c:f>
              <c:numCache>
                <c:formatCode>0</c:formatCode>
                <c:ptCount val="7"/>
                <c:pt idx="0">
                  <c:v>256.98591900000002</c:v>
                </c:pt>
                <c:pt idx="1">
                  <c:v>154.226878</c:v>
                </c:pt>
                <c:pt idx="2">
                  <c:v>90.391835000000015</c:v>
                </c:pt>
                <c:pt idx="4">
                  <c:v>268.37283600000001</c:v>
                </c:pt>
                <c:pt idx="5">
                  <c:v>228.08095000000003</c:v>
                </c:pt>
                <c:pt idx="6">
                  <c:v>143.530181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instantiation!$A$132</c:f>
              <c:strCache>
                <c:ptCount val="1"/>
                <c:pt idx="0">
                  <c:v>1 child aged 15</c:v>
                </c:pt>
              </c:strCache>
            </c:strRef>
          </c:tx>
          <c:cat>
            <c:multiLvlStrRef>
              <c:f>instantiation!$B$127:$H$128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instantiation!$B$132:$H$132</c:f>
              <c:numCache>
                <c:formatCode>0</c:formatCode>
                <c:ptCount val="7"/>
                <c:pt idx="0">
                  <c:v>269.15877899999998</c:v>
                </c:pt>
                <c:pt idx="1">
                  <c:v>138.75465500000001</c:v>
                </c:pt>
                <c:pt idx="2">
                  <c:v>97.466593000000003</c:v>
                </c:pt>
                <c:pt idx="4">
                  <c:v>280.54569600000002</c:v>
                </c:pt>
                <c:pt idx="5">
                  <c:v>212.60872700000002</c:v>
                </c:pt>
                <c:pt idx="6">
                  <c:v>150.604939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instantiation!$A$133</c:f>
              <c:strCache>
                <c:ptCount val="1"/>
                <c:pt idx="0">
                  <c:v>no children</c:v>
                </c:pt>
              </c:strCache>
            </c:strRef>
          </c:tx>
          <c:cat>
            <c:multiLvlStrRef>
              <c:f>instantiation!$B$127:$H$128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instantiation!$B$133:$H$133</c:f>
              <c:numCache>
                <c:formatCode>0</c:formatCode>
                <c:ptCount val="7"/>
                <c:pt idx="0">
                  <c:v>262.45960200000002</c:v>
                </c:pt>
                <c:pt idx="1">
                  <c:v>115.10958400000001</c:v>
                </c:pt>
                <c:pt idx="2">
                  <c:v>68.710048</c:v>
                </c:pt>
                <c:pt idx="4">
                  <c:v>273.846519</c:v>
                </c:pt>
                <c:pt idx="5">
                  <c:v>188.96365600000001</c:v>
                </c:pt>
                <c:pt idx="6">
                  <c:v>121.848394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08768"/>
        <c:axId val="120214656"/>
      </c:lineChart>
      <c:catAx>
        <c:axId val="12020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20214656"/>
        <c:crosses val="autoZero"/>
        <c:auto val="1"/>
        <c:lblAlgn val="ctr"/>
        <c:lblOffset val="100"/>
        <c:noMultiLvlLbl val="0"/>
      </c:catAx>
      <c:valAx>
        <c:axId val="120214656"/>
        <c:scaling>
          <c:orientation val="minMax"/>
          <c:max val="300"/>
          <c:min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02087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806796244966092"/>
          <c:y val="0.19974025909650811"/>
          <c:w val="0.55139125906273434"/>
          <c:h val="0.160422604064744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80589339478105"/>
          <c:y val="1.5370977589085595E-2"/>
          <c:w val="0.8645601518120094"/>
          <c:h val="0.88584667908141712"/>
        </c:manualLayout>
      </c:layout>
      <c:lineChart>
        <c:grouping val="standard"/>
        <c:varyColors val="0"/>
        <c:ser>
          <c:idx val="0"/>
          <c:order val="0"/>
          <c:tx>
            <c:strRef>
              <c:f>instantiation!$A$111</c:f>
              <c:strCache>
                <c:ptCount val="1"/>
                <c:pt idx="0">
                  <c:v>3 children youngest 3</c:v>
                </c:pt>
              </c:strCache>
            </c:strRef>
          </c:tx>
          <c:cat>
            <c:multiLvlStrRef>
              <c:f>instantiation!$B$109:$H$110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instantiation!$B$111:$H$111</c:f>
              <c:numCache>
                <c:formatCode>0</c:formatCode>
                <c:ptCount val="7"/>
                <c:pt idx="0">
                  <c:v>83.561980999999989</c:v>
                </c:pt>
                <c:pt idx="1">
                  <c:v>110.95635199999998</c:v>
                </c:pt>
                <c:pt idx="2">
                  <c:v>182.099434</c:v>
                </c:pt>
                <c:pt idx="4">
                  <c:v>94.028213999999991</c:v>
                </c:pt>
                <c:pt idx="5">
                  <c:v>138.66054299999996</c:v>
                </c:pt>
                <c:pt idx="6">
                  <c:v>216.836085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instantiation!$A$112</c:f>
              <c:strCache>
                <c:ptCount val="1"/>
                <c:pt idx="0">
                  <c:v>3 children youngest 15</c:v>
                </c:pt>
              </c:strCache>
            </c:strRef>
          </c:tx>
          <c:cat>
            <c:multiLvlStrRef>
              <c:f>instantiation!$B$109:$H$110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instantiation!$B$112:$H$112</c:f>
              <c:numCache>
                <c:formatCode>0</c:formatCode>
                <c:ptCount val="7"/>
                <c:pt idx="0">
                  <c:v>28.350335999999988</c:v>
                </c:pt>
                <c:pt idx="1">
                  <c:v>39.169783999999993</c:v>
                </c:pt>
                <c:pt idx="2">
                  <c:v>82.161021000000005</c:v>
                </c:pt>
                <c:pt idx="4">
                  <c:v>38.816568999999987</c:v>
                </c:pt>
                <c:pt idx="5">
                  <c:v>66.873974999999987</c:v>
                </c:pt>
                <c:pt idx="6">
                  <c:v>116.897672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instantiation!$A$113</c:f>
              <c:strCache>
                <c:ptCount val="1"/>
                <c:pt idx="0">
                  <c:v>1 child aged 3</c:v>
                </c:pt>
              </c:strCache>
            </c:strRef>
          </c:tx>
          <c:cat>
            <c:multiLvlStrRef>
              <c:f>instantiation!$B$109:$H$110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instantiation!$B$113:$H$113</c:f>
              <c:numCache>
                <c:formatCode>0</c:formatCode>
                <c:ptCount val="7"/>
                <c:pt idx="0">
                  <c:v>72.812964999999977</c:v>
                </c:pt>
                <c:pt idx="1">
                  <c:v>103.91850799999999</c:v>
                </c:pt>
                <c:pt idx="2">
                  <c:v>154.585308</c:v>
                </c:pt>
                <c:pt idx="4">
                  <c:v>83.27919799999998</c:v>
                </c:pt>
                <c:pt idx="5">
                  <c:v>131.62269900000001</c:v>
                </c:pt>
                <c:pt idx="6">
                  <c:v>189.32195899999999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instantiation!$A$114</c:f>
              <c:strCache>
                <c:ptCount val="1"/>
                <c:pt idx="0">
                  <c:v>1 child aged 15</c:v>
                </c:pt>
              </c:strCache>
            </c:strRef>
          </c:tx>
          <c:cat>
            <c:multiLvlStrRef>
              <c:f>instantiation!$B$109:$H$110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instantiation!$B$114:$H$114</c:f>
              <c:numCache>
                <c:formatCode>0</c:formatCode>
                <c:ptCount val="7"/>
                <c:pt idx="0">
                  <c:v>17.601319999999991</c:v>
                </c:pt>
                <c:pt idx="1">
                  <c:v>32.131939999999986</c:v>
                </c:pt>
                <c:pt idx="2">
                  <c:v>54.646894999999986</c:v>
                </c:pt>
                <c:pt idx="4">
                  <c:v>28.067552999999993</c:v>
                </c:pt>
                <c:pt idx="5">
                  <c:v>59.836130999999995</c:v>
                </c:pt>
                <c:pt idx="6">
                  <c:v>89.383545999999996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78784"/>
        <c:axId val="119880320"/>
      </c:lineChart>
      <c:catAx>
        <c:axId val="11987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9880320"/>
        <c:crosses val="autoZero"/>
        <c:auto val="1"/>
        <c:lblAlgn val="ctr"/>
        <c:lblOffset val="100"/>
        <c:noMultiLvlLbl val="0"/>
      </c:catAx>
      <c:valAx>
        <c:axId val="1198803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987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527178644050239"/>
          <c:y val="9.1582822980460776E-2"/>
          <c:w val="0.54314985448863018"/>
          <c:h val="0.125708223972003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1313904936488"/>
          <c:y val="4.2604867575100354E-2"/>
          <c:w val="0.85197709377236941"/>
          <c:h val="0.88118715929739555"/>
        </c:manualLayout>
      </c:layout>
      <c:lineChart>
        <c:grouping val="standard"/>
        <c:varyColors val="0"/>
        <c:ser>
          <c:idx val="0"/>
          <c:order val="0"/>
          <c:tx>
            <c:strRef>
              <c:f>instantiation!$A$120</c:f>
              <c:strCache>
                <c:ptCount val="1"/>
                <c:pt idx="0">
                  <c:v>3 children youngest 3</c:v>
                </c:pt>
              </c:strCache>
            </c:strRef>
          </c:tx>
          <c:cat>
            <c:multiLvlStrRef>
              <c:f>instantiation!$B$118:$H$119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instantiation!$B$120:$H$120</c:f>
              <c:numCache>
                <c:formatCode>0</c:formatCode>
                <c:ptCount val="7"/>
                <c:pt idx="0">
                  <c:v>459.36621100000002</c:v>
                </c:pt>
                <c:pt idx="1">
                  <c:v>358.73582100000004</c:v>
                </c:pt>
                <c:pt idx="2">
                  <c:v>394.19350300000008</c:v>
                </c:pt>
                <c:pt idx="4">
                  <c:v>513.45438000000001</c:v>
                </c:pt>
                <c:pt idx="5">
                  <c:v>501.39362800000004</c:v>
                </c:pt>
                <c:pt idx="6">
                  <c:v>500.78894800000006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instantiation!$A$121</c:f>
              <c:strCache>
                <c:ptCount val="1"/>
                <c:pt idx="0">
                  <c:v>3 children youngest 15</c:v>
                </c:pt>
              </c:strCache>
            </c:strRef>
          </c:tx>
          <c:cat>
            <c:multiLvlStrRef>
              <c:f>instantiation!$B$118:$H$119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instantiation!$B$121:$H$121</c:f>
              <c:numCache>
                <c:formatCode>0</c:formatCode>
                <c:ptCount val="7"/>
                <c:pt idx="0">
                  <c:v>424.73899200000005</c:v>
                </c:pt>
                <c:pt idx="1">
                  <c:v>287.56699000000009</c:v>
                </c:pt>
                <c:pt idx="2">
                  <c:v>318.48262700000009</c:v>
                </c:pt>
                <c:pt idx="4">
                  <c:v>478.82716100000005</c:v>
                </c:pt>
                <c:pt idx="5">
                  <c:v>430.22479700000008</c:v>
                </c:pt>
                <c:pt idx="6">
                  <c:v>425.07807200000008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instantiation!$A$122</c:f>
              <c:strCache>
                <c:ptCount val="1"/>
                <c:pt idx="0">
                  <c:v>1 child aged 3</c:v>
                </c:pt>
              </c:strCache>
            </c:strRef>
          </c:tx>
          <c:cat>
            <c:multiLvlStrRef>
              <c:f>instantiation!$B$118:$H$119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instantiation!$B$122:$H$122</c:f>
              <c:numCache>
                <c:formatCode>0</c:formatCode>
                <c:ptCount val="7"/>
                <c:pt idx="0">
                  <c:v>433.31641500000001</c:v>
                </c:pt>
                <c:pt idx="1">
                  <c:v>352.45129300000002</c:v>
                </c:pt>
                <c:pt idx="2">
                  <c:v>343.31824300000005</c:v>
                </c:pt>
                <c:pt idx="4">
                  <c:v>487.404584</c:v>
                </c:pt>
                <c:pt idx="5">
                  <c:v>495.10910000000001</c:v>
                </c:pt>
                <c:pt idx="6">
                  <c:v>449.91368800000004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instantiation!$A$123</c:f>
              <c:strCache>
                <c:ptCount val="1"/>
                <c:pt idx="0">
                  <c:v>1 child aged 15</c:v>
                </c:pt>
              </c:strCache>
            </c:strRef>
          </c:tx>
          <c:cat>
            <c:multiLvlStrRef>
              <c:f>instantiation!$B$118:$H$119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instantiation!$B$123:$H$123</c:f>
              <c:numCache>
                <c:formatCode>0</c:formatCode>
                <c:ptCount val="7"/>
                <c:pt idx="0">
                  <c:v>398.68919600000004</c:v>
                </c:pt>
                <c:pt idx="1">
                  <c:v>281.28246200000007</c:v>
                </c:pt>
                <c:pt idx="2">
                  <c:v>267.60736700000007</c:v>
                </c:pt>
                <c:pt idx="4">
                  <c:v>452.77736500000003</c:v>
                </c:pt>
                <c:pt idx="5">
                  <c:v>423.94026900000006</c:v>
                </c:pt>
                <c:pt idx="6">
                  <c:v>374.20281200000005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instantiation!$A$124</c:f>
              <c:strCache>
                <c:ptCount val="1"/>
                <c:pt idx="0">
                  <c:v>no children</c:v>
                </c:pt>
              </c:strCache>
            </c:strRef>
          </c:tx>
          <c:cat>
            <c:multiLvlStrRef>
              <c:f>instantiation!$B$118:$H$119</c:f>
              <c:multiLvlStrCache>
                <c:ptCount val="7"/>
                <c:lvl>
                  <c:pt idx="0">
                    <c:v>1920s</c:v>
                  </c:pt>
                  <c:pt idx="1">
                    <c:v>1975</c:v>
                  </c:pt>
                  <c:pt idx="2">
                    <c:v>2000s</c:v>
                  </c:pt>
                  <c:pt idx="4">
                    <c:v>1920s</c:v>
                  </c:pt>
                  <c:pt idx="5">
                    <c:v>1975</c:v>
                  </c:pt>
                  <c:pt idx="6">
                    <c:v>2000s</c:v>
                  </c:pt>
                </c:lvl>
                <c:lvl>
                  <c:pt idx="0">
                    <c:v>economically active</c:v>
                  </c:pt>
                  <c:pt idx="4">
                    <c:v>not economically active</c:v>
                  </c:pt>
                </c:lvl>
              </c:multiLvlStrCache>
            </c:multiLvlStrRef>
          </c:cat>
          <c:val>
            <c:numRef>
              <c:f>instantiation!$B$124:$H$124</c:f>
              <c:numCache>
                <c:formatCode>0</c:formatCode>
                <c:ptCount val="7"/>
                <c:pt idx="0">
                  <c:v>385.66429800000003</c:v>
                </c:pt>
                <c:pt idx="1">
                  <c:v>241.49692300000004</c:v>
                </c:pt>
                <c:pt idx="2">
                  <c:v>210.98997100000003</c:v>
                </c:pt>
                <c:pt idx="4">
                  <c:v>439.75246700000002</c:v>
                </c:pt>
                <c:pt idx="5">
                  <c:v>384.15473000000003</c:v>
                </c:pt>
                <c:pt idx="6">
                  <c:v>317.58541600000001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25376"/>
        <c:axId val="119800192"/>
      </c:lineChart>
      <c:catAx>
        <c:axId val="11992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800192"/>
        <c:crosses val="autoZero"/>
        <c:auto val="1"/>
        <c:lblAlgn val="ctr"/>
        <c:lblOffset val="100"/>
        <c:noMultiLvlLbl val="0"/>
      </c:catAx>
      <c:valAx>
        <c:axId val="119800192"/>
        <c:scaling>
          <c:orientation val="minMax"/>
          <c:max val="550"/>
          <c:min val="2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99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99287810613635"/>
          <c:y val="0.60453322215406013"/>
          <c:w val="0.34409226521127284"/>
          <c:h val="0.166593903057888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0.30556</cdr:x>
      <cdr:y>0.07154</cdr:y>
    </cdr:from>
    <cdr:to>
      <cdr:x>0.95278</cdr:x>
      <cdr:y>0.16965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7000" y="444499"/>
          <a:ext cx="29591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0.06154</cdr:x>
      <cdr:y>0.01491</cdr:y>
    </cdr:from>
    <cdr:to>
      <cdr:x>1</cdr:x>
      <cdr:y>0.15471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98858"/>
          <a:ext cx="4392488" cy="926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effectLst/>
              <a:latin typeface="+mn-lt"/>
              <a:ea typeface="+mn-ea"/>
              <a:cs typeface="+mn-cs"/>
            </a:rPr>
            <a:t>Figure 1a</a:t>
          </a:r>
        </a:p>
        <a:p xmlns:a="http://schemas.openxmlformats.org/drawingml/2006/main">
          <a:r>
            <a:rPr lang="en-US" sz="1200" b="1" dirty="0">
              <a:effectLst/>
              <a:latin typeface="+mn-lt"/>
              <a:ea typeface="+mn-ea"/>
              <a:cs typeface="+mn-cs"/>
            </a:rPr>
            <a:t>US farm and small town married women</a:t>
          </a:r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 1920s to 2000s:</a:t>
          </a:r>
          <a:endParaRPr lang="en-US" sz="1200" dirty="0">
            <a:effectLst/>
          </a:endParaRPr>
        </a:p>
        <a:p xmlns:a="http://schemas.openxmlformats.org/drawingml/2006/main">
          <a:r>
            <a:rPr lang="en-US" sz="1200" b="1" baseline="0" dirty="0" smtClean="0">
              <a:effectLst/>
              <a:latin typeface="+mn-lt"/>
              <a:ea typeface="+mn-ea"/>
              <a:cs typeface="+mn-cs"/>
            </a:rPr>
            <a:t>                     Decreasing </a:t>
          </a:r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work-time categories .</a:t>
          </a:r>
        </a:p>
        <a:p xmlns:a="http://schemas.openxmlformats.org/drawingml/2006/main"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	 </a:t>
          </a:r>
          <a:r>
            <a:rPr lang="en-US" sz="1200" b="1" baseline="0" dirty="0" smtClean="0">
              <a:effectLst/>
              <a:latin typeface="+mn-lt"/>
              <a:ea typeface="+mn-ea"/>
              <a:cs typeface="+mn-cs"/>
            </a:rPr>
            <a:t>           95</a:t>
          </a:r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% confidence intervals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0.36791</cdr:y>
    </cdr:from>
    <cdr:to>
      <cdr:x>0.16944</cdr:x>
      <cdr:y>0.45989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285999"/>
          <a:ext cx="7747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minutes per day</a:t>
          </a:r>
        </a:p>
      </cdr:txBody>
    </cdr:sp>
  </cdr:relSizeAnchor>
  <cdr:relSizeAnchor xmlns:cdr="http://schemas.openxmlformats.org/drawingml/2006/chartDrawing">
    <cdr:from>
      <cdr:x>0.21791</cdr:x>
      <cdr:y>0.24979</cdr:y>
    </cdr:from>
    <cdr:to>
      <cdr:x>0.39344</cdr:x>
      <cdr:y>0.36925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57146" y="1656184"/>
          <a:ext cx="771045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dirty="0"/>
            <a:t>c</a:t>
          </a:r>
          <a:r>
            <a:rPr lang="en-GB" sz="1100" dirty="0" smtClean="0"/>
            <a:t>ooking, clearing, cleaning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0.78689</cdr:x>
      <cdr:y>0.82539</cdr:y>
    </cdr:from>
    <cdr:to>
      <cdr:x>1</cdr:x>
      <cdr:y>0.86883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56384" y="547260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laundry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0.2459</cdr:x>
      <cdr:y>0.81453</cdr:y>
    </cdr:from>
    <cdr:to>
      <cdr:x>0.48686</cdr:x>
      <cdr:y>0.99588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80120" y="5400600"/>
          <a:ext cx="105841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0.29987</cdr:x>
      <cdr:y>0.84711</cdr:y>
    </cdr:from>
    <cdr:to>
      <cdr:x>0.4802</cdr:x>
      <cdr:y>0.89055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17187" y="561662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sewing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0.11954</cdr:x>
      <cdr:y>0.90141</cdr:y>
    </cdr:from>
    <cdr:to>
      <cdr:x>0.34905</cdr:x>
      <cdr:y>0.93399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5099" y="5976664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utilities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0.11885</cdr:x>
      <cdr:y>0.01864</cdr:y>
    </cdr:from>
    <cdr:to>
      <cdr:x>1</cdr:x>
      <cdr:y>0.14945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123485"/>
          <a:ext cx="4271000" cy="86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effectLst/>
              <a:latin typeface="+mn-lt"/>
              <a:ea typeface="+mn-ea"/>
              <a:cs typeface="+mn-cs"/>
            </a:rPr>
            <a:t>Figure 1b</a:t>
          </a:r>
        </a:p>
        <a:p xmlns:a="http://schemas.openxmlformats.org/drawingml/2006/main">
          <a:r>
            <a:rPr lang="en-US" sz="1200" b="1" dirty="0">
              <a:effectLst/>
              <a:latin typeface="+mn-lt"/>
              <a:ea typeface="+mn-ea"/>
              <a:cs typeface="+mn-cs"/>
            </a:rPr>
            <a:t>US farm and small town married women</a:t>
          </a:r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 1920s to 2000s:</a:t>
          </a:r>
          <a:endParaRPr lang="en-US" sz="1200" dirty="0">
            <a:effectLst/>
          </a:endParaRPr>
        </a:p>
        <a:p xmlns:a="http://schemas.openxmlformats.org/drawingml/2006/main">
          <a:r>
            <a:rPr lang="en-US" sz="1200" b="1" baseline="0" dirty="0" smtClean="0">
              <a:effectLst/>
              <a:latin typeface="+mn-lt"/>
              <a:ea typeface="+mn-ea"/>
              <a:cs typeface="+mn-cs"/>
            </a:rPr>
            <a:t>         Increasing </a:t>
          </a:r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work-time categories  </a:t>
          </a:r>
        </a:p>
        <a:p xmlns:a="http://schemas.openxmlformats.org/drawingml/2006/main">
          <a:r>
            <a:rPr lang="en-US" sz="1200" b="1" baseline="0" dirty="0">
              <a:effectLst/>
              <a:latin typeface="+mn-lt"/>
              <a:ea typeface="+mn-ea"/>
              <a:cs typeface="+mn-cs"/>
            </a:rPr>
            <a:t>	95% confidence </a:t>
          </a:r>
          <a:r>
            <a:rPr lang="en-US" sz="1100" b="1" baseline="0" dirty="0">
              <a:effectLst/>
              <a:latin typeface="+mn-lt"/>
              <a:ea typeface="+mn-ea"/>
              <a:cs typeface="+mn-cs"/>
            </a:rPr>
            <a:t>intervals</a:t>
          </a:r>
          <a:endParaRPr lang="en-US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0.38141</cdr:y>
    </cdr:from>
    <cdr:to>
      <cdr:x>0.2</cdr:x>
      <cdr:y>0.581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373512"/>
          <a:ext cx="914400" cy="124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minutes</a:t>
          </a:r>
        </a:p>
        <a:p xmlns:a="http://schemas.openxmlformats.org/drawingml/2006/main">
          <a:r>
            <a:rPr lang="en-US" sz="1100" dirty="0"/>
            <a:t>per day</a:t>
          </a:r>
        </a:p>
      </cdr:txBody>
    </cdr:sp>
  </cdr:relSizeAnchor>
  <cdr:relSizeAnchor xmlns:cdr="http://schemas.openxmlformats.org/drawingml/2006/chartDrawing">
    <cdr:from>
      <cdr:x>0.41597</cdr:x>
      <cdr:y>0.63043</cdr:y>
    </cdr:from>
    <cdr:to>
      <cdr:x>0.63433</cdr:x>
      <cdr:y>0.77933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4176464"/>
          <a:ext cx="1058416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shopping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0.53482</cdr:x>
      <cdr:y>0.73913</cdr:y>
    </cdr:from>
    <cdr:to>
      <cdr:x>0.80222</cdr:x>
      <cdr:y>0.80435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2288" y="4896544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dirty="0"/>
            <a:t>c</a:t>
          </a:r>
          <a:r>
            <a:rPr lang="en-GB" sz="1100" dirty="0" smtClean="0"/>
            <a:t>hild and adult care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0.56453</cdr:x>
      <cdr:y>0.88043</cdr:y>
    </cdr:from>
    <cdr:to>
      <cdr:x>0.90622</cdr:x>
      <cdr:y>0.91304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5832648"/>
          <a:ext cx="165618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accounts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0.02769</cdr:y>
    </cdr:from>
    <cdr:to>
      <cdr:x>1</cdr:x>
      <cdr:y>0.14482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544" y="188640"/>
          <a:ext cx="3960440" cy="79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effectLst/>
              <a:latin typeface="+mn-lt"/>
              <a:ea typeface="+mn-ea"/>
              <a:cs typeface="+mn-cs"/>
            </a:rPr>
            <a:t>Figure 2a</a:t>
          </a:r>
        </a:p>
        <a:p xmlns:a="http://schemas.openxmlformats.org/drawingml/2006/main">
          <a:r>
            <a:rPr lang="en-US" sz="1100" b="1" dirty="0">
              <a:effectLst/>
              <a:latin typeface="+mn-lt"/>
              <a:ea typeface="+mn-ea"/>
              <a:cs typeface="+mn-cs"/>
            </a:rPr>
            <a:t> US farm and small town married women</a:t>
          </a:r>
          <a:r>
            <a:rPr lang="en-US" sz="1100" b="1" baseline="0" dirty="0">
              <a:effectLst/>
              <a:latin typeface="+mn-lt"/>
              <a:ea typeface="+mn-ea"/>
              <a:cs typeface="+mn-cs"/>
            </a:rPr>
            <a:t> 1920s to 2000s,</a:t>
          </a:r>
          <a:endParaRPr lang="en-US" dirty="0">
            <a:effectLst/>
          </a:endParaRPr>
        </a:p>
        <a:p xmlns:a="http://schemas.openxmlformats.org/drawingml/2006/main">
          <a:r>
            <a:rPr lang="en-US" sz="1100" b="1" baseline="0" dirty="0">
              <a:effectLst/>
              <a:latin typeface="+mn-lt"/>
              <a:ea typeface="+mn-ea"/>
              <a:cs typeface="+mn-cs"/>
            </a:rPr>
            <a:t>seven or fewer hours paid or farm work per week.</a:t>
          </a:r>
          <a:endParaRPr lang="en-US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0.58542</cdr:x>
      <cdr:y>0.56382</cdr:y>
    </cdr:from>
    <cdr:to>
      <cdr:x>0.97292</cdr:x>
      <cdr:y>0.60454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6540" y="3428996"/>
          <a:ext cx="1771650" cy="24764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adult and child care</a:t>
          </a:r>
        </a:p>
      </cdr:txBody>
    </cdr:sp>
  </cdr:relSizeAnchor>
  <cdr:relSizeAnchor xmlns:cdr="http://schemas.openxmlformats.org/drawingml/2006/chartDrawing">
    <cdr:from>
      <cdr:x>0.7</cdr:x>
      <cdr:y>0.68912</cdr:y>
    </cdr:from>
    <cdr:to>
      <cdr:x>0.94792</cdr:x>
      <cdr:y>0.722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00400" y="4191000"/>
          <a:ext cx="1133475" cy="2000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shopping etc.</a:t>
          </a:r>
        </a:p>
      </cdr:txBody>
    </cdr:sp>
  </cdr:relSizeAnchor>
  <cdr:relSizeAnchor xmlns:cdr="http://schemas.openxmlformats.org/drawingml/2006/chartDrawing">
    <cdr:from>
      <cdr:x>0.62708</cdr:x>
      <cdr:y>0.80814</cdr:y>
    </cdr:from>
    <cdr:to>
      <cdr:x>0.75</cdr:x>
      <cdr:y>0.85356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67025" y="4914900"/>
          <a:ext cx="561975" cy="27622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0.73541</cdr:x>
      <cdr:y>0.75333</cdr:y>
    </cdr:from>
    <cdr:to>
      <cdr:x>0.91041</cdr:x>
      <cdr:y>0.82538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62310" y="4581517"/>
          <a:ext cx="800100" cy="43818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farm or paid</a:t>
          </a:r>
          <a:r>
            <a:rPr lang="en-US" sz="1000" baseline="0" dirty="0"/>
            <a:t> work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0.8</cdr:x>
      <cdr:y>0.83634</cdr:y>
    </cdr:from>
    <cdr:to>
      <cdr:x>0.9625</cdr:x>
      <cdr:y>0.87079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57600" y="5086350"/>
          <a:ext cx="742950" cy="2095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laundry</a:t>
          </a:r>
        </a:p>
      </cdr:txBody>
    </cdr:sp>
  </cdr:relSizeAnchor>
  <cdr:relSizeAnchor xmlns:cdr="http://schemas.openxmlformats.org/drawingml/2006/chartDrawing">
    <cdr:from>
      <cdr:x>0.8</cdr:x>
      <cdr:y>0.88802</cdr:y>
    </cdr:from>
    <cdr:to>
      <cdr:x>0.95833</cdr:x>
      <cdr:y>0.91778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57600" y="5400675"/>
          <a:ext cx="723900" cy="1809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accounts</a:t>
          </a:r>
        </a:p>
      </cdr:txBody>
    </cdr:sp>
  </cdr:relSizeAnchor>
  <cdr:relSizeAnchor xmlns:cdr="http://schemas.openxmlformats.org/drawingml/2006/chartDrawing">
    <cdr:from>
      <cdr:x>0.14583</cdr:x>
      <cdr:y>0.69225</cdr:y>
    </cdr:from>
    <cdr:to>
      <cdr:x>0.3125</cdr:x>
      <cdr:y>0.79405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66751" y="4210049"/>
          <a:ext cx="762000" cy="61912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mending, </a:t>
          </a:r>
        </a:p>
        <a:p xmlns:a="http://schemas.openxmlformats.org/drawingml/2006/main">
          <a:r>
            <a:rPr lang="en-US" sz="1000" dirty="0"/>
            <a:t>knitting,</a:t>
          </a:r>
        </a:p>
        <a:p xmlns:a="http://schemas.openxmlformats.org/drawingml/2006/main">
          <a:r>
            <a:rPr lang="en-US" sz="1000" dirty="0"/>
            <a:t>sewing</a:t>
          </a:r>
        </a:p>
      </cdr:txBody>
    </cdr:sp>
  </cdr:relSizeAnchor>
  <cdr:relSizeAnchor xmlns:cdr="http://schemas.openxmlformats.org/drawingml/2006/chartDrawing">
    <cdr:from>
      <cdr:x>0.8</cdr:x>
      <cdr:y>0.91308</cdr:y>
    </cdr:from>
    <cdr:to>
      <cdr:x>0.92708</cdr:x>
      <cdr:y>0.94753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57600" y="5553075"/>
          <a:ext cx="581025" cy="2095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utilities</a:t>
          </a:r>
        </a:p>
      </cdr:txBody>
    </cdr:sp>
  </cdr:relSizeAnchor>
  <cdr:relSizeAnchor xmlns:cdr="http://schemas.openxmlformats.org/drawingml/2006/chartDrawing">
    <cdr:from>
      <cdr:x>0.38204</cdr:x>
      <cdr:y>0.33418</cdr:y>
    </cdr:from>
    <cdr:to>
      <cdr:x>0.74454</cdr:x>
      <cdr:y>0.39369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91680" y="2276872"/>
          <a:ext cx="1605145" cy="40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cooking, clearing, cleaning</a:t>
          </a:r>
        </a:p>
      </cdr:txBody>
    </cdr:sp>
  </cdr:relSizeAnchor>
  <cdr:relSizeAnchor xmlns:cdr="http://schemas.openxmlformats.org/drawingml/2006/chartDrawing">
    <cdr:from>
      <cdr:x>0</cdr:x>
      <cdr:y>0.39781</cdr:y>
    </cdr:from>
    <cdr:to>
      <cdr:x>0.15437</cdr:x>
      <cdr:y>0.48081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0" y="2710429"/>
          <a:ext cx="683568" cy="56551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minutes per day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0.1275</cdr:x>
      <cdr:y>0.03462</cdr:y>
    </cdr:from>
    <cdr:to>
      <cdr:x>1</cdr:x>
      <cdr:y>0.13955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2930" y="204251"/>
          <a:ext cx="3989070" cy="619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effectLst/>
              <a:latin typeface="+mn-lt"/>
              <a:ea typeface="+mn-ea"/>
              <a:cs typeface="+mn-cs"/>
            </a:rPr>
            <a:t>Figure 2b</a:t>
          </a:r>
        </a:p>
        <a:p xmlns:a="http://schemas.openxmlformats.org/drawingml/2006/main">
          <a:r>
            <a:rPr lang="en-US" sz="1100" b="1" dirty="0">
              <a:effectLst/>
              <a:latin typeface="+mn-lt"/>
              <a:ea typeface="+mn-ea"/>
              <a:cs typeface="+mn-cs"/>
            </a:rPr>
            <a:t> US farm and small town married women</a:t>
          </a:r>
          <a:r>
            <a:rPr lang="en-US" sz="1100" b="1" baseline="0" dirty="0">
              <a:effectLst/>
              <a:latin typeface="+mn-lt"/>
              <a:ea typeface="+mn-ea"/>
              <a:cs typeface="+mn-cs"/>
            </a:rPr>
            <a:t> 1920s to 2000s,</a:t>
          </a:r>
          <a:endParaRPr lang="en-US" dirty="0">
            <a:effectLst/>
          </a:endParaRPr>
        </a:p>
        <a:p xmlns:a="http://schemas.openxmlformats.org/drawingml/2006/main">
          <a:r>
            <a:rPr lang="en-US" sz="1100" b="1" baseline="0" dirty="0">
              <a:effectLst/>
              <a:latin typeface="+mn-lt"/>
              <a:ea typeface="+mn-ea"/>
              <a:cs typeface="+mn-cs"/>
            </a:rPr>
            <a:t>more than seven hours paid or farm work per week.</a:t>
          </a:r>
          <a:endParaRPr lang="en-US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0.52084</cdr:x>
      <cdr:y>0.18638</cdr:y>
    </cdr:from>
    <cdr:to>
      <cdr:x>0.775</cdr:x>
      <cdr:y>0.23963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81265" y="1133486"/>
          <a:ext cx="1162020" cy="323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farm</a:t>
          </a:r>
          <a:r>
            <a:rPr lang="en-US" sz="1000" baseline="0" dirty="0"/>
            <a:t> or paid work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0.45</cdr:x>
      <cdr:y>0.46829</cdr:y>
    </cdr:from>
    <cdr:to>
      <cdr:x>0.82292</cdr:x>
      <cdr:y>0.5137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2847975"/>
          <a:ext cx="17049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cooking, clearing,</a:t>
          </a:r>
          <a:r>
            <a:rPr lang="en-US" sz="1000" baseline="0" dirty="0"/>
            <a:t> cleaning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0.35209</cdr:x>
      <cdr:y>0.74394</cdr:y>
    </cdr:from>
    <cdr:to>
      <cdr:x>0.69167</cdr:x>
      <cdr:y>0.78309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09740" y="4524402"/>
          <a:ext cx="1552560" cy="238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shopping </a:t>
          </a:r>
          <a:r>
            <a:rPr lang="en-US" sz="1000" dirty="0" smtClean="0"/>
            <a:t>etc.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0.76667</cdr:x>
      <cdr:y>0.75803</cdr:y>
    </cdr:from>
    <cdr:to>
      <cdr:x>0.96667</cdr:x>
      <cdr:y>0.84573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05200" y="46101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child</a:t>
          </a:r>
          <a:r>
            <a:rPr lang="en-US" sz="1000" baseline="0" dirty="0"/>
            <a:t> and</a:t>
          </a:r>
          <a:endParaRPr lang="en-US" sz="1000" dirty="0"/>
        </a:p>
        <a:p xmlns:a="http://schemas.openxmlformats.org/drawingml/2006/main">
          <a:r>
            <a:rPr lang="en-US" sz="1000" dirty="0"/>
            <a:t>adult</a:t>
          </a:r>
          <a:r>
            <a:rPr lang="en-US" sz="1000" baseline="0" dirty="0"/>
            <a:t> care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0.73542</cdr:x>
      <cdr:y>0.852</cdr:y>
    </cdr:from>
    <cdr:to>
      <cdr:x>0.91458</cdr:x>
      <cdr:y>0.89115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62325" y="5181599"/>
          <a:ext cx="819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laundry</a:t>
          </a:r>
        </a:p>
      </cdr:txBody>
    </cdr:sp>
  </cdr:relSizeAnchor>
  <cdr:relSizeAnchor xmlns:cdr="http://schemas.openxmlformats.org/drawingml/2006/chartDrawing">
    <cdr:from>
      <cdr:x>0.1025</cdr:x>
      <cdr:y>0.81175</cdr:y>
    </cdr:from>
    <cdr:to>
      <cdr:x>0.3625</cdr:x>
      <cdr:y>0.897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8630" y="4789169"/>
          <a:ext cx="1188720" cy="502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mending, </a:t>
          </a:r>
        </a:p>
        <a:p xmlns:a="http://schemas.openxmlformats.org/drawingml/2006/main">
          <a:r>
            <a:rPr lang="en-US" sz="1000" dirty="0"/>
            <a:t>knitting, sewing</a:t>
          </a:r>
        </a:p>
      </cdr:txBody>
    </cdr:sp>
  </cdr:relSizeAnchor>
  <cdr:relSizeAnchor xmlns:cdr="http://schemas.openxmlformats.org/drawingml/2006/chartDrawing">
    <cdr:from>
      <cdr:x>0.83125</cdr:x>
      <cdr:y>0.91464</cdr:y>
    </cdr:from>
    <cdr:to>
      <cdr:x>0.96458</cdr:x>
      <cdr:y>0.95067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00475" y="5562600"/>
          <a:ext cx="6096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utilities</a:t>
          </a:r>
        </a:p>
      </cdr:txBody>
    </cdr:sp>
  </cdr:relSizeAnchor>
  <cdr:relSizeAnchor xmlns:cdr="http://schemas.openxmlformats.org/drawingml/2006/chartDrawing">
    <cdr:from>
      <cdr:x>0</cdr:x>
      <cdr:y>0.43069</cdr:y>
    </cdr:from>
    <cdr:to>
      <cdr:x>0.1875</cdr:x>
      <cdr:y>0.51683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0" y="2619344"/>
          <a:ext cx="857250" cy="52387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minutes</a:t>
          </a:r>
        </a:p>
        <a:p xmlns:a="http://schemas.openxmlformats.org/drawingml/2006/main">
          <a:r>
            <a:rPr lang="en-US" sz="1000" dirty="0"/>
            <a:t>per day</a:t>
          </a:r>
        </a:p>
      </cdr:txBody>
    </cdr:sp>
  </cdr:relSizeAnchor>
  <cdr:relSizeAnchor xmlns:cdr="http://schemas.openxmlformats.org/drawingml/2006/chartDrawing">
    <cdr:from>
      <cdr:x>0.83125</cdr:x>
      <cdr:y>0.89115</cdr:y>
    </cdr:from>
    <cdr:to>
      <cdr:x>0.97917</cdr:x>
      <cdr:y>0.91934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00475" y="5419725"/>
          <a:ext cx="676275" cy="1714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000" dirty="0"/>
            <a:t>accounts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0.42535</cdr:y>
    </cdr:from>
    <cdr:to>
      <cdr:x>0.1824</cdr:x>
      <cdr:y>0.50579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908698"/>
          <a:ext cx="899592" cy="55007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200" dirty="0"/>
            <a:t>minutes</a:t>
          </a:r>
        </a:p>
        <a:p xmlns:a="http://schemas.openxmlformats.org/drawingml/2006/main">
          <a:r>
            <a:rPr lang="en-US" sz="1200" dirty="0"/>
            <a:t>per day</a:t>
          </a:r>
        </a:p>
      </cdr:txBody>
    </cdr:sp>
  </cdr:relSizeAnchor>
  <cdr:relSizeAnchor xmlns:cdr="http://schemas.openxmlformats.org/drawingml/2006/chartDrawing">
    <cdr:from>
      <cdr:x>0.11688</cdr:x>
      <cdr:y>0.01258</cdr:y>
    </cdr:from>
    <cdr:to>
      <cdr:x>0.99015</cdr:x>
      <cdr:y>0.14749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0168" y="76136"/>
          <a:ext cx="4334732" cy="81650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Estimated </a:t>
          </a:r>
          <a:r>
            <a:rPr lang="en-US" sz="16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Cooking</a:t>
          </a:r>
          <a:r>
            <a:rPr lang="en-US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and Cleaning Time</a:t>
          </a:r>
          <a:endParaRPr lang="en-US" sz="1600" dirty="0">
            <a:effectLst/>
          </a:endParaRPr>
        </a:p>
        <a:p xmlns:a="http://schemas.openxmlformats.org/drawingml/2006/main">
          <a:r>
            <a:rPr lang="en-US" sz="11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        </a:t>
          </a:r>
          <a:r>
            <a:rPr lang="en-US" sz="1100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n-US" sz="1400" baseline="0" dirty="0">
              <a:solidFill>
                <a:schemeClr val="dk1"/>
              </a:solidFill>
              <a:effectLst/>
            </a:rPr>
            <a:t>US married rural </a:t>
          </a:r>
          <a:r>
            <a:rPr lang="en-US" sz="1400" baseline="0" dirty="0" smtClean="0">
              <a:solidFill>
                <a:schemeClr val="dk1"/>
              </a:solidFill>
              <a:effectLst/>
            </a:rPr>
            <a:t>women</a:t>
          </a:r>
        </a:p>
        <a:p xmlns:a="http://schemas.openxmlformats.org/drawingml/2006/main">
          <a:r>
            <a:rPr lang="en-US" sz="1400" dirty="0"/>
            <a:t> </a:t>
          </a:r>
          <a:r>
            <a:rPr lang="en-US" sz="1400" dirty="0" smtClean="0"/>
            <a:t>          </a:t>
          </a:r>
          <a:r>
            <a:rPr lang="en-US" sz="1400" baseline="0" dirty="0" smtClean="0">
              <a:solidFill>
                <a:schemeClr val="dk1"/>
              </a:solidFill>
              <a:effectLst/>
            </a:rPr>
            <a:t> </a:t>
          </a:r>
          <a:r>
            <a:rPr lang="en-US" sz="1400" baseline="0" dirty="0">
              <a:solidFill>
                <a:schemeClr val="dk1"/>
              </a:solidFill>
              <a:effectLst/>
            </a:rPr>
            <a:t>aged 40</a:t>
          </a:r>
          <a:endParaRPr lang="en-US" sz="1400" dirty="0">
            <a:effectLst/>
          </a:endParaRPr>
        </a:p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0.41978</cdr:x>
      <cdr:y>0.77234</cdr:y>
    </cdr:from>
    <cdr:to>
      <cdr:x>0.61368</cdr:x>
      <cdr:y>0.90606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9712" y="52815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0.41978</cdr:x>
      <cdr:y>0.64598</cdr:y>
    </cdr:from>
    <cdr:to>
      <cdr:x>0.61368</cdr:x>
      <cdr:y>0.7797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79712" y="4417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0.86212</cdr:x>
      <cdr:y>0.43458</cdr:y>
    </cdr:from>
    <cdr:to>
      <cdr:x>1</cdr:x>
      <cdr:y>0.56829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65752" y="2971803"/>
          <a:ext cx="65026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3, 15</a:t>
          </a:r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0.14688</cdr:x>
      <cdr:y>0.01242</cdr:y>
    </cdr:from>
    <cdr:to>
      <cdr:x>1</cdr:x>
      <cdr:y>0.1259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184" y="75239"/>
          <a:ext cx="4153996" cy="68745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600" dirty="0" smtClean="0"/>
            <a:t>Estimated </a:t>
          </a:r>
          <a:r>
            <a:rPr lang="en-US" sz="1600" dirty="0"/>
            <a:t>Child</a:t>
          </a:r>
          <a:r>
            <a:rPr lang="en-US" sz="1600" baseline="0" dirty="0"/>
            <a:t> and Adult Care Time  </a:t>
          </a:r>
        </a:p>
        <a:p xmlns:a="http://schemas.openxmlformats.org/drawingml/2006/main">
          <a:r>
            <a:rPr lang="en-US" sz="1400" baseline="0" dirty="0"/>
            <a:t>US married rural women aged 40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</cdr:x>
      <cdr:y>0.3845</cdr:y>
    </cdr:from>
    <cdr:to>
      <cdr:x>0.19202</cdr:x>
      <cdr:y>0.48413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636912"/>
          <a:ext cx="919396" cy="68326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200" dirty="0"/>
            <a:t>minutes</a:t>
          </a:r>
        </a:p>
        <a:p xmlns:a="http://schemas.openxmlformats.org/drawingml/2006/main">
          <a:r>
            <a:rPr lang="en-US" sz="1200" dirty="0"/>
            <a:t>per day</a:t>
          </a:r>
        </a:p>
      </cdr:txBody>
    </cdr:sp>
  </cdr:relSizeAnchor>
  <cdr:relSizeAnchor xmlns:cdr="http://schemas.openxmlformats.org/drawingml/2006/chartDrawing">
    <cdr:from>
      <cdr:x>0.43614</cdr:x>
      <cdr:y>0.2375</cdr:y>
    </cdr:from>
    <cdr:to>
      <cdr:x>0.52637</cdr:x>
      <cdr:y>0.269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1628800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0.43614</cdr:x>
      <cdr:y>0.3425</cdr:y>
    </cdr:from>
    <cdr:to>
      <cdr:x>0.62711</cdr:x>
      <cdr:y>0.47584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2" y="23488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0.4211</cdr:x>
      <cdr:y>0.5735</cdr:y>
    </cdr:from>
    <cdr:to>
      <cdr:x>0.54141</cdr:x>
      <cdr:y>0.605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16224" y="3933056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0.43614</cdr:x>
      <cdr:y>0.68819</cdr:y>
    </cdr:from>
    <cdr:to>
      <cdr:x>0.54141</cdr:x>
      <cdr:y>0.7205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88232" y="4719626"/>
          <a:ext cx="504056" cy="221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0.90235</cdr:x>
      <cdr:y>0.5945</cdr:y>
    </cdr:from>
    <cdr:to>
      <cdr:x>1</cdr:x>
      <cdr:y>0.68819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320480" y="4077072"/>
          <a:ext cx="467544" cy="642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0.88731</cdr:x>
      <cdr:y>0.458</cdr:y>
    </cdr:from>
    <cdr:to>
      <cdr:x>0.99259</cdr:x>
      <cdr:y>0.4895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48472" y="3140968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0.84219</cdr:x>
      <cdr:y>0.10101</cdr:y>
    </cdr:from>
    <cdr:to>
      <cdr:x>0.96251</cdr:x>
      <cdr:y>0.143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032448" y="69269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0.90758</cdr:x>
      <cdr:y>0.248</cdr:y>
    </cdr:from>
    <cdr:to>
      <cdr:x>0.99781</cdr:x>
      <cdr:y>0.2795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345513" y="170080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1, 3</a:t>
          </a:r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0.16667</cdr:x>
      <cdr:y>0.02437</cdr:y>
    </cdr:from>
    <cdr:to>
      <cdr:x>0.94725</cdr:x>
      <cdr:y>0.14423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6792" y="147631"/>
          <a:ext cx="4059538" cy="7261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600" dirty="0"/>
            <a:t>Figure 4  Estimated Total Unpaid Work Time</a:t>
          </a:r>
        </a:p>
        <a:p xmlns:a="http://schemas.openxmlformats.org/drawingml/2006/main">
          <a:r>
            <a:rPr lang="en-US" sz="1000" dirty="0"/>
            <a:t>US married rural women aged 40</a:t>
          </a:r>
        </a:p>
      </cdr:txBody>
    </cdr:sp>
  </cdr:relSizeAnchor>
  <cdr:relSizeAnchor xmlns:cdr="http://schemas.openxmlformats.org/drawingml/2006/chartDrawing">
    <cdr:from>
      <cdr:x>0.00415</cdr:x>
      <cdr:y>0.41761</cdr:y>
    </cdr:from>
    <cdr:to>
      <cdr:x>0.16031</cdr:x>
      <cdr:y>0.52083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724" y="2482089"/>
          <a:ext cx="779376" cy="61353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 wrap="square" rtlCol="0" anchor="t"/>
        <a:lstStyle xmlns:a="http://schemas.openxmlformats.org/drawingml/2006/main"/>
        <a:p xmlns:a="http://schemas.openxmlformats.org/drawingml/2006/main">
          <a:r>
            <a:rPr lang="en-US" sz="1200" dirty="0"/>
            <a:t>minutes</a:t>
          </a:r>
        </a:p>
        <a:p xmlns:a="http://schemas.openxmlformats.org/drawingml/2006/main">
          <a:r>
            <a:rPr lang="en-US" sz="1200" dirty="0"/>
            <a:t>per day</a:t>
          </a:r>
        </a:p>
      </cdr:txBody>
    </cdr:sp>
  </cdr:relSizeAnchor>
  <cdr:relSizeAnchor xmlns:cdr="http://schemas.openxmlformats.org/drawingml/2006/chartDrawing">
    <cdr:from>
      <cdr:x>0.91667</cdr:x>
      <cdr:y>0.34783</cdr:y>
    </cdr:from>
    <cdr:to>
      <cdr:x>0.98843</cdr:x>
      <cdr:y>0.38043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336704" y="2304256"/>
          <a:ext cx="4960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0.90625</cdr:x>
      <cdr:y>0.48913</cdr:y>
    </cdr:from>
    <cdr:to>
      <cdr:x>0.98843</cdr:x>
      <cdr:y>0.54348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64696" y="3240360"/>
          <a:ext cx="56807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0.8909</cdr:x>
      <cdr:y>0.62594</cdr:y>
    </cdr:from>
    <cdr:to>
      <cdr:x>0.98843</cdr:x>
      <cdr:y>0.68029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58576" y="4146707"/>
          <a:ext cx="6741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none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0.33333</cdr:x>
      <cdr:y>0.86507</cdr:y>
    </cdr:from>
    <cdr:to>
      <cdr:x>0.44792</cdr:x>
      <cdr:y>0.90855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04256" y="5730883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none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0.36458</cdr:x>
      <cdr:y>0.74551</cdr:y>
    </cdr:from>
    <cdr:to>
      <cdr:x>0.47917</cdr:x>
      <cdr:y>0.78899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20280" y="4938795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0.36458</cdr:x>
      <cdr:y>0.6042</cdr:y>
    </cdr:from>
    <cdr:to>
      <cdr:x>0.44792</cdr:x>
      <cdr:y>0.63681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520280" y="4002691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3, 15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0.38542</cdr:x>
      <cdr:y>0.51725</cdr:y>
    </cdr:from>
    <cdr:to>
      <cdr:x>0.45833</cdr:x>
      <cdr:y>0.56073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64296" y="3426627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1, 3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0.375</cdr:x>
      <cdr:y>0.40855</cdr:y>
    </cdr:from>
    <cdr:to>
      <cdr:x>0.48958</cdr:x>
      <cdr:y>0.45203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92288" y="2706547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3, 3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4A1FE0-4F4C-4EE8-B0F5-C82E1E754C3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22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C7AFF-E50B-46BC-B0CD-89378014323D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79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A1FE0-4F4C-4EE8-B0F5-C82E1E754C3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8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78C45-2877-4B5E-A740-53B28DEDE9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2CE4-2258-436A-BBD1-8DEDE4ACA9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38B0B-C44E-4B69-BB0D-90027B249F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3B56-BA89-47BF-BD69-CEA9BFD4E2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398-5B49-4C02-9389-3EF90D862F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8528-A62E-4B60-BAD6-407D5B7857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BCD25-9112-4772-B39D-80F3C92560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205FB-B283-4E34-A721-1FB163B20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F1B8-3B95-4A72-9EF1-2E4F9B458B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CC21-6BD3-4650-999E-831F32E042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1211-7B58-4D54-9011-5D317BD24A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hyperlink" Target="http://www.ox.ac.uk/" TargetMode="Externa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A2DF6E-B3FC-4435-83E0-9414BB6AAE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3239" name="Picture 7" descr="Link to Oxford University websit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5661025"/>
            <a:ext cx="857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7988300" cy="3240459"/>
          </a:xfrm>
        </p:spPr>
        <p:txBody>
          <a:bodyPr/>
          <a:lstStyle/>
          <a:p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 </a:t>
            </a:r>
            <a:r>
              <a:rPr lang="en-GB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OF </a:t>
            </a:r>
            <a:r>
              <a:rPr lang="en-GB" sz="3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GB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RURAL WOMEN’S TIME USE</a:t>
            </a:r>
            <a:r>
              <a:rPr lang="en-US" sz="28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Teresa Harms and Jonathan Gershuny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for Time Use </a:t>
            </a:r>
            <a:r>
              <a:rPr lang="en-GB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-GB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Oxford</a:t>
            </a:r>
            <a:r>
              <a:rPr lang="en-GB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800" b="1" u="sng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949281"/>
            <a:ext cx="5832648" cy="758576"/>
          </a:xfrm>
        </p:spPr>
        <p:txBody>
          <a:bodyPr/>
          <a:lstStyle/>
          <a:p>
            <a:pPr algn="l"/>
            <a:r>
              <a:rPr lang="en-GB" sz="10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ACKNOWLEDGEMENTS: </a:t>
            </a:r>
            <a:r>
              <a:rPr lang="en-GB" sz="1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1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gratefully acknowledge the financial support of the UK Economic and Social Research Council (grant references ES/L011662/1; ES-060-25-0037, ES-000-23-TO704 and ES-000-23-TO704-A), the European Research Council (grant </a:t>
            </a:r>
            <a:r>
              <a:rPr lang="en-GB" sz="1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GB" sz="1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339703) and the University of Oxford John Fell </a:t>
            </a:r>
            <a:r>
              <a:rPr lang="en-GB" sz="1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Fund.</a:t>
            </a:r>
            <a:endParaRPr lang="en-GB" sz="10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524750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3200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5517232"/>
            <a:ext cx="9906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Teresa\Desktop\381_quad_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/>
          <a:stretch/>
        </p:blipFill>
        <p:spPr bwMode="auto">
          <a:xfrm>
            <a:off x="7596336" y="5517232"/>
            <a:ext cx="115212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or town samples?</a:t>
            </a:r>
            <a:endParaRPr lang="en-US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33992"/>
              </p:ext>
            </p:extLst>
          </p:nvPr>
        </p:nvGraphicFramePr>
        <p:xfrm>
          <a:off x="179513" y="1700808"/>
          <a:ext cx="8712968" cy="4505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5"/>
                <a:gridCol w="1440160"/>
                <a:gridCol w="1367884"/>
                <a:gridCol w="1497502"/>
                <a:gridCol w="788159"/>
                <a:gridCol w="594928"/>
              </a:tblGrid>
              <a:tr h="283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 the diarist's husband a farmer?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832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Farmer by occupation?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Not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Possibly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Probably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3695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(farmer in neither census)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(farmer in one census)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(farmer both censuses)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Total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35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domicile, nearest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census: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832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not recorded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483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not living on farm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33%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483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living on farm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67%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3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3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83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</a:rPr>
                        <a:t>27</a:t>
                      </a:r>
                      <a:r>
                        <a:rPr lang="en-US" sz="1600" b="1" i="1" dirty="0">
                          <a:effectLst/>
                        </a:rPr>
                        <a:t>%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38%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36%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07288" cy="850106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and age-distributions, US diary samples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41579"/>
              </p:ext>
            </p:extLst>
          </p:nvPr>
        </p:nvGraphicFramePr>
        <p:xfrm>
          <a:off x="107504" y="1124744"/>
          <a:ext cx="8784975" cy="5189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079"/>
                <a:gridCol w="1194834"/>
                <a:gridCol w="1274490"/>
                <a:gridCol w="1115178"/>
                <a:gridCol w="1058381"/>
                <a:gridCol w="1229252"/>
                <a:gridCol w="1080761"/>
              </a:tblGrid>
              <a:tr h="471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USDA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AHTUS rural women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  %________________________________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effectLst/>
                      </a:endParaRPr>
                    </a:p>
                  </a:txBody>
                  <a:tcPr marL="68580" marR="68580" marT="0" marB="0" anchor="b"/>
                </a:tc>
              </a:tr>
              <a:tr h="471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1920s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1920s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</a:rPr>
                        <a:t>2003-</a:t>
                      </a: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16-19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20-29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40-49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60-65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Missing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of days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3696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</a:rPr>
                        <a:t>5331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1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en-GB" sz="43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housework time “paradox”</a:t>
            </a:r>
            <a:endParaRPr lang="en-US" sz="43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8291264" cy="546204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3399"/>
                </a:solidFill>
              </a:rPr>
              <a:t>The claim that dissemination of domestic “labour saving” equipment does not in fact </a:t>
            </a:r>
            <a:r>
              <a:rPr lang="en-GB" sz="2000" dirty="0">
                <a:solidFill>
                  <a:srgbClr val="003399"/>
                </a:solidFill>
              </a:rPr>
              <a:t>save </a:t>
            </a:r>
            <a:r>
              <a:rPr lang="en-GB" sz="2000" dirty="0" smtClean="0">
                <a:solidFill>
                  <a:srgbClr val="003399"/>
                </a:solidFill>
              </a:rPr>
              <a:t>labour is very durable. (Mokyr </a:t>
            </a:r>
            <a:r>
              <a:rPr lang="en-GB" sz="2000" dirty="0">
                <a:solidFill>
                  <a:srgbClr val="003399"/>
                </a:solidFill>
              </a:rPr>
              <a:t>(2000) </a:t>
            </a:r>
            <a:r>
              <a:rPr lang="en-GB" sz="2000" dirty="0" smtClean="0">
                <a:solidFill>
                  <a:srgbClr val="003399"/>
                </a:solidFill>
              </a:rPr>
              <a:t>calls </a:t>
            </a:r>
            <a:r>
              <a:rPr lang="en-GB" sz="2000" dirty="0">
                <a:solidFill>
                  <a:srgbClr val="003399"/>
                </a:solidFill>
              </a:rPr>
              <a:t>this </a:t>
            </a:r>
            <a:r>
              <a:rPr lang="en-GB" sz="2000" dirty="0" smtClean="0">
                <a:solidFill>
                  <a:srgbClr val="003399"/>
                </a:solidFill>
              </a:rPr>
              <a:t>finding the </a:t>
            </a:r>
            <a:r>
              <a:rPr lang="en-GB" sz="2000" dirty="0">
                <a:solidFill>
                  <a:srgbClr val="003399"/>
                </a:solidFill>
              </a:rPr>
              <a:t>‘Cowan paradox’, after </a:t>
            </a:r>
            <a:r>
              <a:rPr lang="en-GB" sz="2000" dirty="0" smtClean="0">
                <a:solidFill>
                  <a:srgbClr val="003399"/>
                </a:solidFill>
              </a:rPr>
              <a:t>Schwartz-Cowan</a:t>
            </a:r>
            <a:r>
              <a:rPr lang="en-GB" sz="2000" dirty="0">
                <a:solidFill>
                  <a:srgbClr val="003399"/>
                </a:solidFill>
              </a:rPr>
              <a:t> </a:t>
            </a:r>
            <a:r>
              <a:rPr lang="en-GB" sz="2000" dirty="0" smtClean="0">
                <a:solidFill>
                  <a:srgbClr val="003399"/>
                </a:solidFill>
              </a:rPr>
              <a:t>(</a:t>
            </a:r>
            <a:r>
              <a:rPr lang="en-GB" sz="2000" dirty="0">
                <a:solidFill>
                  <a:srgbClr val="003399"/>
                </a:solidFill>
              </a:rPr>
              <a:t>1980</a:t>
            </a:r>
            <a:r>
              <a:rPr lang="en-GB" sz="2000" dirty="0" smtClean="0">
                <a:solidFill>
                  <a:srgbClr val="003399"/>
                </a:solidFill>
              </a:rPr>
              <a:t>)—tho’ her book does not make this claim.) Source is a 1974 </a:t>
            </a:r>
            <a:r>
              <a:rPr lang="en-GB" sz="2000" b="1" dirty="0">
                <a:solidFill>
                  <a:srgbClr val="003399"/>
                </a:solidFill>
              </a:rPr>
              <a:t>Scientific American</a:t>
            </a:r>
            <a:r>
              <a:rPr lang="en-GB" sz="2000" dirty="0">
                <a:solidFill>
                  <a:srgbClr val="003399"/>
                </a:solidFill>
              </a:rPr>
              <a:t> article</a:t>
            </a:r>
            <a:r>
              <a:rPr lang="en-GB" sz="2000" dirty="0" smtClean="0">
                <a:solidFill>
                  <a:srgbClr val="003399"/>
                </a:solidFill>
              </a:rPr>
              <a:t> based on tables from the USDA diaries.  Opening sentence:</a:t>
            </a:r>
          </a:p>
          <a:p>
            <a:pPr marL="400050" lvl="1" indent="0">
              <a:buNone/>
            </a:pPr>
            <a:r>
              <a:rPr lang="en-GB" sz="1800" dirty="0" smtClean="0">
                <a:solidFill>
                  <a:srgbClr val="003399"/>
                </a:solidFill>
              </a:rPr>
              <a:t>“As one might expect, working women spend less time in </a:t>
            </a:r>
            <a:r>
              <a:rPr lang="en-GB" dirty="0" smtClean="0">
                <a:solidFill>
                  <a:srgbClr val="003399"/>
                </a:solidFill>
              </a:rPr>
              <a:t>house</a:t>
            </a:r>
            <a:r>
              <a:rPr lang="en-GB" b="1" i="1" dirty="0" smtClean="0">
                <a:solidFill>
                  <a:srgbClr val="003399"/>
                </a:solidFill>
              </a:rPr>
              <a:t>work</a:t>
            </a:r>
            <a:r>
              <a:rPr lang="en-GB" sz="1400" dirty="0" smtClean="0">
                <a:solidFill>
                  <a:srgbClr val="003399"/>
                </a:solidFill>
              </a:rPr>
              <a:t> </a:t>
            </a:r>
            <a:r>
              <a:rPr lang="en-GB" sz="1800" dirty="0" smtClean="0">
                <a:solidFill>
                  <a:srgbClr val="003399"/>
                </a:solidFill>
              </a:rPr>
              <a:t>than their mothers and grandmothers did some 50 years ago. </a:t>
            </a:r>
            <a:r>
              <a:rPr lang="en-GB" sz="1800" b="1" dirty="0" smtClean="0">
                <a:solidFill>
                  <a:srgbClr val="003399"/>
                </a:solidFill>
              </a:rPr>
              <a:t>Women who are not in the labor force however, spend just as much time</a:t>
            </a:r>
            <a:r>
              <a:rPr lang="en-GB" sz="1800" dirty="0" smtClean="0">
                <a:solidFill>
                  <a:srgbClr val="003399"/>
                </a:solidFill>
              </a:rPr>
              <a:t>”.</a:t>
            </a:r>
          </a:p>
          <a:p>
            <a:pPr marL="400050" lvl="1" indent="0" algn="r">
              <a:buNone/>
            </a:pPr>
            <a:r>
              <a:rPr lang="en-GB" sz="1800" dirty="0" smtClean="0">
                <a:solidFill>
                  <a:srgbClr val="003399"/>
                </a:solidFill>
              </a:rPr>
              <a:t>Vanek (1974</a:t>
            </a:r>
            <a:r>
              <a:rPr lang="en-GB" sz="1800" dirty="0">
                <a:solidFill>
                  <a:srgbClr val="003399"/>
                </a:solidFill>
              </a:rPr>
              <a:t>, p. 116, our emphasis</a:t>
            </a:r>
            <a:r>
              <a:rPr lang="en-GB" sz="1800" dirty="0" smtClean="0">
                <a:solidFill>
                  <a:srgbClr val="003399"/>
                </a:solidFill>
              </a:rPr>
              <a:t>)</a:t>
            </a:r>
            <a:endParaRPr lang="en-GB" sz="1800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3399"/>
                </a:solidFill>
              </a:rPr>
              <a:t>However once she turns to discussing the evidence, her term shifts to “</a:t>
            </a:r>
            <a:r>
              <a:rPr lang="en-GB" sz="2400" dirty="0" smtClean="0">
                <a:solidFill>
                  <a:srgbClr val="003399"/>
                </a:solidFill>
              </a:rPr>
              <a:t>house</a:t>
            </a:r>
            <a:r>
              <a:rPr lang="en-GB" sz="2400" b="1" i="1" dirty="0" smtClean="0">
                <a:solidFill>
                  <a:srgbClr val="003399"/>
                </a:solidFill>
              </a:rPr>
              <a:t>hold</a:t>
            </a:r>
            <a:r>
              <a:rPr lang="en-GB" sz="2400" b="1" dirty="0" smtClean="0">
                <a:solidFill>
                  <a:srgbClr val="003399"/>
                </a:solidFill>
              </a:rPr>
              <a:t> </a:t>
            </a:r>
            <a:r>
              <a:rPr lang="en-GB" sz="2400" dirty="0" smtClean="0">
                <a:solidFill>
                  <a:srgbClr val="003399"/>
                </a:solidFill>
              </a:rPr>
              <a:t>work</a:t>
            </a:r>
            <a:r>
              <a:rPr lang="en-GB" sz="2400" b="1" dirty="0" smtClean="0">
                <a:solidFill>
                  <a:srgbClr val="003399"/>
                </a:solidFill>
              </a:rPr>
              <a:t>”—</a:t>
            </a:r>
            <a:r>
              <a:rPr lang="en-GB" sz="2000" dirty="0" smtClean="0">
                <a:solidFill>
                  <a:srgbClr val="003399"/>
                </a:solidFill>
              </a:rPr>
              <a:t>which  includes childcare and shopping</a:t>
            </a:r>
            <a:r>
              <a:rPr lang="en-GB" sz="2000" dirty="0">
                <a:solidFill>
                  <a:srgbClr val="003399"/>
                </a:solidFill>
              </a:rPr>
              <a:t>! </a:t>
            </a:r>
            <a:endParaRPr lang="en-GB" sz="20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en-GB" sz="800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3399"/>
                </a:solidFill>
              </a:rPr>
              <a:t>Irrespective of terminology, we see two key problems with her finding: </a:t>
            </a:r>
            <a:endParaRPr lang="en-GB" sz="2000" dirty="0">
              <a:solidFill>
                <a:srgbClr val="003399"/>
              </a:solidFill>
            </a:endParaRPr>
          </a:p>
          <a:p>
            <a:r>
              <a:rPr lang="en-GB" sz="2000" dirty="0" smtClean="0">
                <a:solidFill>
                  <a:srgbClr val="003399"/>
                </a:solidFill>
              </a:rPr>
              <a:t>A potential </a:t>
            </a:r>
            <a:r>
              <a:rPr lang="en-GB" sz="2000" b="1" dirty="0" smtClean="0">
                <a:solidFill>
                  <a:srgbClr val="003399"/>
                </a:solidFill>
              </a:rPr>
              <a:t>selection bias effect </a:t>
            </a:r>
            <a:r>
              <a:rPr lang="en-GB" sz="2000" dirty="0" smtClean="0">
                <a:solidFill>
                  <a:srgbClr val="003399"/>
                </a:solidFill>
              </a:rPr>
              <a:t>that results from Vanek’s focus on “women who are not in the workforce”.</a:t>
            </a:r>
          </a:p>
          <a:p>
            <a:r>
              <a:rPr lang="en-GB" sz="2000" dirty="0" smtClean="0">
                <a:solidFill>
                  <a:srgbClr val="003399"/>
                </a:solidFill>
              </a:rPr>
              <a:t>The “X-section </a:t>
            </a:r>
            <a:r>
              <a:rPr lang="en-GB" sz="2000" b="1" dirty="0" smtClean="0">
                <a:solidFill>
                  <a:srgbClr val="003399"/>
                </a:solidFill>
              </a:rPr>
              <a:t>difference</a:t>
            </a:r>
            <a:r>
              <a:rPr lang="en-GB" sz="2000" dirty="0" smtClean="0">
                <a:solidFill>
                  <a:srgbClr val="003399"/>
                </a:solidFill>
              </a:rPr>
              <a:t> = </a:t>
            </a:r>
            <a:r>
              <a:rPr lang="en-GB" sz="2000" b="1" dirty="0" smtClean="0">
                <a:solidFill>
                  <a:srgbClr val="003399"/>
                </a:solidFill>
              </a:rPr>
              <a:t>change</a:t>
            </a:r>
            <a:r>
              <a:rPr lang="en-GB" sz="2000" dirty="0" smtClean="0">
                <a:solidFill>
                  <a:srgbClr val="003399"/>
                </a:solidFill>
              </a:rPr>
              <a:t>” fallacy (not explored here).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selection bias effect</a:t>
            </a:r>
            <a:endParaRPr lang="en-US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8795320" cy="5040560"/>
          </a:xfrm>
        </p:spPr>
        <p:txBody>
          <a:bodyPr/>
          <a:lstStyle/>
          <a:p>
            <a:pPr marL="0" indent="0">
              <a:buNone/>
            </a:pPr>
            <a:r>
              <a:rPr lang="en-GB" sz="25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process leading to historical growth in household workload of both employed and non-employed women</a:t>
            </a:r>
          </a:p>
          <a:p>
            <a:pPr marL="0" indent="0">
              <a:buNone/>
            </a:pPr>
            <a:r>
              <a:rPr lang="en-GB" sz="25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Assume, other things being equal: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5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women’s P</a:t>
            </a:r>
            <a:r>
              <a:rPr lang="en-GB" sz="2500" b="1" baseline="-25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  </a:t>
            </a:r>
            <a:r>
              <a:rPr lang="en-GB" sz="25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inversely related  to unpaid workload</a:t>
            </a:r>
          </a:p>
          <a:p>
            <a:pPr lvl="1"/>
            <a:r>
              <a:rPr lang="en-GB" sz="25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25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rowing acceptability of women’s paid work</a:t>
            </a:r>
          </a:p>
          <a:p>
            <a:pPr lvl="1"/>
            <a:r>
              <a:rPr lang="en-GB" sz="25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P</a:t>
            </a:r>
            <a:r>
              <a:rPr lang="en-GB" sz="2500" b="1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</a:t>
            </a:r>
            <a:r>
              <a:rPr lang="en-GB" sz="25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5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over </a:t>
            </a:r>
            <a:r>
              <a:rPr lang="en-GB" sz="25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GB" sz="2500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GB" sz="2500" b="1" i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workload </a:t>
            </a:r>
            <a:r>
              <a:rPr lang="en-GB" sz="2500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pPr lvl="1"/>
            <a:r>
              <a:rPr lang="en-GB" sz="800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800" b="1" i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The mean workload level of non-employed women rises over historical time (as does that of employed women).  </a:t>
            </a:r>
            <a:r>
              <a:rPr lang="en-GB" sz="2500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Both groups</a:t>
            </a:r>
            <a:r>
              <a:rPr lang="en-GB" sz="25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have on average more unpaid work to do even if total workload remains unchanged (because of proportional shift into employment).</a:t>
            </a:r>
            <a:endParaRPr lang="en-US" sz="25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</a:t>
            </a:r>
            <a:r>
              <a:rPr lang="en-GB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expect to find?</a:t>
            </a:r>
            <a:endParaRPr lang="en-US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628775"/>
            <a:ext cx="784887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Vanek’s claims (1920s to 1965):</a:t>
            </a:r>
          </a:p>
          <a:p>
            <a:r>
              <a:rPr lang="en-GB" sz="26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household work time for non-employed women.</a:t>
            </a:r>
          </a:p>
          <a:p>
            <a:r>
              <a:rPr lang="en-GB" sz="26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difference in housework trends between employed and non-employed women.</a:t>
            </a:r>
          </a:p>
          <a:p>
            <a:endParaRPr lang="en-GB" sz="8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looking for:</a:t>
            </a:r>
          </a:p>
          <a:p>
            <a:r>
              <a:rPr lang="en-GB" sz="26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Longer-term </a:t>
            </a:r>
            <a:r>
              <a:rPr lang="en-GB" sz="26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vidence that labour-saving domestic equipment fails to save unpaid labour time. </a:t>
            </a:r>
            <a:endParaRPr lang="en-US" sz="26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04935656"/>
              </p:ext>
            </p:extLst>
          </p:nvPr>
        </p:nvGraphicFramePr>
        <p:xfrm>
          <a:off x="14452" y="116632"/>
          <a:ext cx="4701563" cy="663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05891356"/>
              </p:ext>
            </p:extLst>
          </p:nvPr>
        </p:nvGraphicFramePr>
        <p:xfrm>
          <a:off x="4283968" y="116632"/>
          <a:ext cx="4847064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98884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781067" y="1988840"/>
            <a:ext cx="103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f</a:t>
            </a:r>
            <a:r>
              <a:rPr lang="en-GB" sz="1200" dirty="0" smtClean="0">
                <a:solidFill>
                  <a:schemeClr val="tx1"/>
                </a:solidFill>
              </a:rPr>
              <a:t>arm or</a:t>
            </a:r>
          </a:p>
          <a:p>
            <a:r>
              <a:rPr lang="en-GB" sz="1200" dirty="0">
                <a:solidFill>
                  <a:schemeClr val="tx1"/>
                </a:solidFill>
              </a:rPr>
              <a:t>p</a:t>
            </a:r>
            <a:r>
              <a:rPr lang="en-GB" sz="1200" dirty="0" smtClean="0">
                <a:solidFill>
                  <a:schemeClr val="tx1"/>
                </a:solidFill>
              </a:rPr>
              <a:t>aid work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4191097"/>
              </p:ext>
            </p:extLst>
          </p:nvPr>
        </p:nvGraphicFramePr>
        <p:xfrm>
          <a:off x="0" y="0"/>
          <a:ext cx="4427984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31475949"/>
              </p:ext>
            </p:extLst>
          </p:nvPr>
        </p:nvGraphicFramePr>
        <p:xfrm>
          <a:off x="4499992" y="0"/>
          <a:ext cx="463585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8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ural </a:t>
            </a:r>
            <a:r>
              <a:rPr lang="en-US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married women’s unpaid work minutes per day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90656"/>
              </p:ext>
            </p:extLst>
          </p:nvPr>
        </p:nvGraphicFramePr>
        <p:xfrm>
          <a:off x="-1" y="710495"/>
          <a:ext cx="9145395" cy="419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777"/>
                <a:gridCol w="913548"/>
                <a:gridCol w="357842"/>
                <a:gridCol w="987544"/>
                <a:gridCol w="412030"/>
                <a:gridCol w="866260"/>
                <a:gridCol w="360941"/>
                <a:gridCol w="721882"/>
                <a:gridCol w="360941"/>
                <a:gridCol w="919857"/>
                <a:gridCol w="162967"/>
                <a:gridCol w="794071"/>
                <a:gridCol w="325735"/>
              </a:tblGrid>
              <a:tr h="431419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                                         OLS models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= .0005 *** p=.005 ** p=.05 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6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cooking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other domestic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clothes care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shop, admin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care of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persons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all unpaid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73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</a:rPr>
                        <a:t>Multiple R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0.46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0.31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0.34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0.16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0.50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i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</a:rPr>
                        <a:t>0.42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220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&amp;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squared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, 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kids,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age  youngest child,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interactions)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……..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………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…….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50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economically active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-9.1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-28.4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-10.5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-54.1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96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econ.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ctive*1975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-29.0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-33.4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-15.8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-17.2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-88.6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0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econ.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ctive*2003-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-14.0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-27.7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-8.0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-24.3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-52.5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78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Surveyed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-40.7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-44.2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-65.1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-55.6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945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Surveyed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2003-11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-77.3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-74.7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-83.5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-122.2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92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(Constant)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96.2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126.3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***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***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-18.7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317.1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1983811"/>
              </p:ext>
            </p:extLst>
          </p:nvPr>
        </p:nvGraphicFramePr>
        <p:xfrm>
          <a:off x="2191" y="25149"/>
          <a:ext cx="4716016" cy="68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1221105"/>
              </p:ext>
            </p:extLst>
          </p:nvPr>
        </p:nvGraphicFramePr>
        <p:xfrm>
          <a:off x="4355976" y="0"/>
          <a:ext cx="47880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575437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none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7" y="458112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none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3344050"/>
              </p:ext>
            </p:extLst>
          </p:nvPr>
        </p:nvGraphicFramePr>
        <p:xfrm>
          <a:off x="1043608" y="2373"/>
          <a:ext cx="691276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5229" y="83671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3, 3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3890" y="177281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</a:rPr>
              <a:t>1, 3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 of presentation</a:t>
            </a:r>
            <a:endParaRPr lang="en-US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presentation falls into two parts:</a:t>
            </a:r>
          </a:p>
          <a:p>
            <a:pPr marL="0" indent="0">
              <a:buNone/>
            </a:pPr>
            <a:endParaRPr lang="en-GB" sz="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outline of the procedures used to revive the micro-data from the 1920s USDA diary studies of women’s time use.</a:t>
            </a:r>
          </a:p>
          <a:p>
            <a:pPr marL="228600" indent="-228600">
              <a:buFont typeface="+mj-lt"/>
              <a:buAutoNum type="arabicPeriod"/>
            </a:pPr>
            <a:endParaRPr lang="en-GB" sz="8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first application of this material, comparing it with the rural women from 1975 Michigan National time diary study and the ATUS 2003-10, to reconsider the Vanek/Cowan “housework still takes time” thesis.</a:t>
            </a:r>
            <a:endParaRPr lang="en-US" sz="2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2CE4-2258-436A-BBD1-8DEDE4ACA922}" type="slidenum">
              <a:rPr lang="en-US" sz="1200" b="1" smtClean="0">
                <a:solidFill>
                  <a:srgbClr val="003399"/>
                </a:solidFill>
              </a:rPr>
              <a:pPr/>
              <a:t>2</a:t>
            </a:fld>
            <a:endParaRPr lang="en-US" sz="1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are these changes happening?</a:t>
            </a:r>
            <a:endParaRPr lang="en-US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579296" cy="4813970"/>
          </a:xfrm>
        </p:spPr>
        <p:txBody>
          <a:bodyPr/>
          <a:lstStyle/>
          <a:p>
            <a:endParaRPr lang="en-GB" sz="8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because of </a:t>
            </a:r>
            <a:r>
              <a:rPr lang="en-GB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population characteristics </a:t>
            </a:r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 age distributions, age and N of children, proportion of women in employment)?</a:t>
            </a:r>
          </a:p>
          <a:p>
            <a:pPr marL="0" indent="0">
              <a:buNone/>
            </a:pPr>
            <a:endParaRPr lang="en-GB" sz="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</a:t>
            </a:r>
            <a:r>
              <a:rPr lang="en-GB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behavioural propensities </a:t>
            </a:r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 people with particular characteristics do different things with their time.)</a:t>
            </a:r>
          </a:p>
          <a:p>
            <a:pPr marL="0" indent="0">
              <a:buNone/>
            </a:pPr>
            <a:endParaRPr lang="en-GB" sz="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is it </a:t>
            </a:r>
            <a:r>
              <a:rPr lang="en-GB" b="1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changing in the same direction</a:t>
            </a:r>
            <a:r>
              <a:rPr lang="en-GB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same time?</a:t>
            </a:r>
            <a:endParaRPr lang="en-US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39"/>
            <a:ext cx="8856984" cy="864097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Oaxaca decomposition of OLS regression</a:t>
            </a:r>
            <a:endParaRPr lang="en-US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507288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in an activity             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intercept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 change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change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change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effects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ependent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-Y</a:t>
            </a:r>
            <a:r>
              <a:rPr lang="en-US" sz="2400" baseline="30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n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vars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 OLS regression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intercept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effects= 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int</a:t>
            </a:r>
            <a:r>
              <a:rPr lang="en-US" sz="2400" baseline="30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aseline="-25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t=0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effects= 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r>
              <a:rPr lang="en-US" sz="2400" baseline="30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Ẋ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(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sz="2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effects= 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r>
              <a:rPr lang="en-US" sz="2400" baseline="30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(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Ẋ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Ẋ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effects=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  <a:r>
              <a:rPr lang="en-US" sz="2400" baseline="30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((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aseline="30000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)*(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Ẋ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 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Ẋ</a:t>
            </a:r>
            <a:r>
              <a:rPr lang="en-US" sz="2400" baseline="30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2400" baseline="-25000" dirty="0" err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aseline="-250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=0</a:t>
            </a:r>
            <a:r>
              <a:rPr lang="en-US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</a:p>
          <a:p>
            <a:pPr marL="0" indent="0">
              <a:buNone/>
            </a:pPr>
            <a:endParaRPr lang="en-GB" sz="11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“behavioural propensity change”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= intercept effects + coefficient effects</a:t>
            </a:r>
            <a:endParaRPr lang="en-GB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GB" sz="1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Bianchi </a:t>
            </a:r>
            <a:r>
              <a:rPr lang="en-GB" sz="1800" i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GB" sz="18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(2001 p.211)</a:t>
            </a:r>
            <a:endParaRPr lang="en-US" sz="18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of all historical change in time use related to </a:t>
            </a:r>
            <a:r>
              <a:rPr lang="en-GB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behavioural</a:t>
            </a:r>
            <a:r>
              <a:rPr lang="en-US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propensities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26648"/>
              </p:ext>
            </p:extLst>
          </p:nvPr>
        </p:nvGraphicFramePr>
        <p:xfrm>
          <a:off x="107504" y="1981616"/>
          <a:ext cx="8640959" cy="3369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3357"/>
                <a:gridCol w="1838161"/>
                <a:gridCol w="1839160"/>
                <a:gridCol w="2260281"/>
              </a:tblGrid>
              <a:tr h="23195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8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1920s-1975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1975-2000s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1920s-2000s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89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cooking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89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other domestic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120%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83%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173%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89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clothes care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89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shopping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110%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129%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63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child &amp; adult care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111%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129%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5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endParaRPr lang="en-US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6085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relation to the Vanek thesis:</a:t>
            </a:r>
          </a:p>
          <a:p>
            <a:pPr marL="0" indent="0">
              <a:buNone/>
            </a:pPr>
            <a:endParaRPr lang="en-GB" sz="800" b="1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 total household 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time for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all groups of women.</a:t>
            </a:r>
            <a:endParaRPr lang="en-GB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between employed and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non-employed.</a:t>
            </a: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Dominance of behavioural change consistent with common-sense expectation from labour-saving equipment.</a:t>
            </a:r>
            <a:endParaRPr lang="en-US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endParaRPr lang="en-US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6085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relation to the Vanek thesis:</a:t>
            </a: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Decreasing  total household 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time for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all groups of women.</a:t>
            </a:r>
            <a:endParaRPr lang="en-GB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between employed and </a:t>
            </a:r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non-employed.</a:t>
            </a: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Dominance of behavioural change consistent with common-sense expectation from labour-saving equipment.</a:t>
            </a:r>
            <a:endParaRPr lang="en-US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38829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relation to 1920s USDA time-diary data: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addition of census and other contextual data to micro-level diary material produces a useable dataset….</a:t>
            </a:r>
          </a:p>
          <a:p>
            <a:pPr marL="0" indent="0">
              <a:buNone/>
            </a:pPr>
            <a:endParaRPr lang="en-GB" sz="800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….which (partially) extends the AHTUS backwards by 40 years. </a:t>
            </a:r>
            <a:endParaRPr lang="en-GB" sz="2400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en-GB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3"/>
            <a:ext cx="8229600" cy="4669955"/>
          </a:xfrm>
        </p:spPr>
        <p:txBody>
          <a:bodyPr/>
          <a:lstStyle/>
          <a:p>
            <a:r>
              <a:rPr lang="en-GB" sz="1600" dirty="0">
                <a:solidFill>
                  <a:srgbClr val="003399"/>
                </a:solidFill>
              </a:rPr>
              <a:t>Bianchi, Suzanne M., Melissa A. </a:t>
            </a:r>
            <a:r>
              <a:rPr lang="en-GB" sz="1600" dirty="0" err="1">
                <a:solidFill>
                  <a:srgbClr val="003399"/>
                </a:solidFill>
              </a:rPr>
              <a:t>Milkie</a:t>
            </a:r>
            <a:r>
              <a:rPr lang="en-GB" sz="1600" dirty="0">
                <a:solidFill>
                  <a:srgbClr val="003399"/>
                </a:solidFill>
              </a:rPr>
              <a:t>, Liana C. </a:t>
            </a:r>
            <a:r>
              <a:rPr lang="en-GB" sz="1600" dirty="0" err="1">
                <a:solidFill>
                  <a:srgbClr val="003399"/>
                </a:solidFill>
              </a:rPr>
              <a:t>Sayer</a:t>
            </a:r>
            <a:r>
              <a:rPr lang="en-GB" sz="1600" dirty="0">
                <a:solidFill>
                  <a:srgbClr val="003399"/>
                </a:solidFill>
              </a:rPr>
              <a:t> &amp; John P. Robinson (2000) “Is anyone doing the housework? Trends in the gender division of household </a:t>
            </a:r>
            <a:r>
              <a:rPr lang="en-GB" sz="1600" dirty="0" err="1">
                <a:solidFill>
                  <a:srgbClr val="003399"/>
                </a:solidFill>
              </a:rPr>
              <a:t>labor</a:t>
            </a:r>
            <a:r>
              <a:rPr lang="en-GB" sz="1600" dirty="0">
                <a:solidFill>
                  <a:srgbClr val="003399"/>
                </a:solidFill>
              </a:rPr>
              <a:t>”, </a:t>
            </a:r>
            <a:r>
              <a:rPr lang="en-GB" sz="1600" i="1" dirty="0">
                <a:solidFill>
                  <a:srgbClr val="003399"/>
                </a:solidFill>
              </a:rPr>
              <a:t>Social Forces 79</a:t>
            </a:r>
            <a:r>
              <a:rPr lang="en-GB" sz="1600" dirty="0">
                <a:solidFill>
                  <a:srgbClr val="003399"/>
                </a:solidFill>
              </a:rPr>
              <a:t> (1): 191-228</a:t>
            </a:r>
            <a:r>
              <a:rPr lang="en-GB" sz="1600" dirty="0" smtClean="0">
                <a:solidFill>
                  <a:srgbClr val="003399"/>
                </a:solidFill>
              </a:rPr>
              <a:t>.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en-GB" sz="1600" dirty="0" err="1">
                <a:solidFill>
                  <a:srgbClr val="003399"/>
                </a:solidFill>
              </a:rPr>
              <a:t>Kneeland</a:t>
            </a:r>
            <a:r>
              <a:rPr lang="en-GB" sz="1600" dirty="0">
                <a:solidFill>
                  <a:srgbClr val="003399"/>
                </a:solidFill>
              </a:rPr>
              <a:t>, </a:t>
            </a:r>
            <a:r>
              <a:rPr lang="en-GB" sz="1600" dirty="0" err="1">
                <a:solidFill>
                  <a:srgbClr val="003399"/>
                </a:solidFill>
              </a:rPr>
              <a:t>Hildegarde</a:t>
            </a:r>
            <a:r>
              <a:rPr lang="en-GB" sz="1600" dirty="0">
                <a:solidFill>
                  <a:srgbClr val="003399"/>
                </a:solidFill>
              </a:rPr>
              <a:t> (1929) “Woman's economic contribution in the home”, </a:t>
            </a:r>
            <a:r>
              <a:rPr lang="en-GB" sz="1600" i="1" dirty="0">
                <a:solidFill>
                  <a:srgbClr val="003399"/>
                </a:solidFill>
              </a:rPr>
              <a:t>Annals of the American Academy of Political and Social Science, 143</a:t>
            </a:r>
            <a:r>
              <a:rPr lang="en-GB" sz="1600" dirty="0">
                <a:solidFill>
                  <a:srgbClr val="003399"/>
                </a:solidFill>
              </a:rPr>
              <a:t>: 33-40. 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en-GB" sz="1600" dirty="0" err="1">
                <a:solidFill>
                  <a:srgbClr val="003399"/>
                </a:solidFill>
              </a:rPr>
              <a:t>Mokyr</a:t>
            </a:r>
            <a:r>
              <a:rPr lang="en-GB" sz="1600" dirty="0">
                <a:solidFill>
                  <a:srgbClr val="003399"/>
                </a:solidFill>
              </a:rPr>
              <a:t>, Joel (2000) "Why "More Work for Mother?" Knowledge and Household </a:t>
            </a:r>
            <a:r>
              <a:rPr lang="en-GB" sz="1600" dirty="0" err="1">
                <a:solidFill>
                  <a:srgbClr val="003399"/>
                </a:solidFill>
              </a:rPr>
              <a:t>Behavior</a:t>
            </a:r>
            <a:r>
              <a:rPr lang="en-GB" sz="1600" dirty="0">
                <a:solidFill>
                  <a:srgbClr val="003399"/>
                </a:solidFill>
              </a:rPr>
              <a:t>, 1870-1945." </a:t>
            </a:r>
            <a:r>
              <a:rPr lang="en-GB" sz="1600" i="1" dirty="0">
                <a:solidFill>
                  <a:srgbClr val="003399"/>
                </a:solidFill>
              </a:rPr>
              <a:t>The Journal of Economic History 60</a:t>
            </a:r>
            <a:r>
              <a:rPr lang="en-GB" sz="1600" dirty="0">
                <a:solidFill>
                  <a:srgbClr val="003399"/>
                </a:solidFill>
              </a:rPr>
              <a:t> (1): 1-41. 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en-GB" sz="1600" dirty="0">
                <a:solidFill>
                  <a:srgbClr val="003399"/>
                </a:solidFill>
              </a:rPr>
              <a:t>Cowan, Ruth Schwartz (1983) </a:t>
            </a:r>
            <a:r>
              <a:rPr lang="en-GB" sz="1600" i="1" dirty="0">
                <a:solidFill>
                  <a:srgbClr val="003399"/>
                </a:solidFill>
              </a:rPr>
              <a:t>More work for mother: The ironies of household technology from the open hearth to the microwave</a:t>
            </a:r>
            <a:r>
              <a:rPr lang="en-GB" sz="1600" dirty="0">
                <a:solidFill>
                  <a:srgbClr val="003399"/>
                </a:solidFill>
              </a:rPr>
              <a:t>. New York: Basic Books. 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en-GB" sz="1600" dirty="0">
                <a:solidFill>
                  <a:srgbClr val="003399"/>
                </a:solidFill>
              </a:rPr>
              <a:t>Ramey, Valerie. A. (2009) “Time spent in home production in the Twentieth-Century United States: New estimates from old data”, </a:t>
            </a:r>
            <a:r>
              <a:rPr lang="en-GB" sz="1600" i="1" dirty="0">
                <a:solidFill>
                  <a:srgbClr val="003399"/>
                </a:solidFill>
              </a:rPr>
              <a:t>The Journal of Economic History, 69 </a:t>
            </a:r>
            <a:r>
              <a:rPr lang="en-GB" sz="1600" dirty="0">
                <a:solidFill>
                  <a:srgbClr val="003399"/>
                </a:solidFill>
              </a:rPr>
              <a:t>(1): 1-47. 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en-GB" sz="1600" dirty="0" err="1">
                <a:solidFill>
                  <a:srgbClr val="003399"/>
                </a:solidFill>
              </a:rPr>
              <a:t>Vanek</a:t>
            </a:r>
            <a:r>
              <a:rPr lang="en-GB" sz="1600" dirty="0">
                <a:solidFill>
                  <a:srgbClr val="003399"/>
                </a:solidFill>
              </a:rPr>
              <a:t>, J. (1978) “Household technology and social status: Rising living standards and status and residence differences in housework”, </a:t>
            </a:r>
            <a:r>
              <a:rPr lang="en-GB" sz="1600" i="1" dirty="0">
                <a:solidFill>
                  <a:srgbClr val="003399"/>
                </a:solidFill>
              </a:rPr>
              <a:t>Technology and Culture, 19</a:t>
            </a:r>
            <a:r>
              <a:rPr lang="en-GB" sz="1600" dirty="0">
                <a:solidFill>
                  <a:srgbClr val="003399"/>
                </a:solidFill>
              </a:rPr>
              <a:t> (3): 361-375</a:t>
            </a:r>
            <a:r>
              <a:rPr lang="en-GB" sz="1600" dirty="0" smtClean="0">
                <a:solidFill>
                  <a:srgbClr val="003399"/>
                </a:solidFill>
              </a:rPr>
              <a:t>.</a:t>
            </a:r>
            <a:endParaRPr lang="en-US" sz="1600" dirty="0">
              <a:solidFill>
                <a:srgbClr val="003399"/>
              </a:solidFill>
            </a:endParaRPr>
          </a:p>
          <a:p>
            <a:r>
              <a:rPr lang="en-GB" sz="1600" dirty="0" err="1">
                <a:solidFill>
                  <a:srgbClr val="003399"/>
                </a:solidFill>
              </a:rPr>
              <a:t>Vanek</a:t>
            </a:r>
            <a:r>
              <a:rPr lang="en-GB" sz="1600" dirty="0">
                <a:solidFill>
                  <a:srgbClr val="003399"/>
                </a:solidFill>
              </a:rPr>
              <a:t>, J. (1974) “Time spent in housework”, </a:t>
            </a:r>
            <a:r>
              <a:rPr lang="en-GB" sz="1600" i="1" dirty="0">
                <a:solidFill>
                  <a:srgbClr val="003399"/>
                </a:solidFill>
              </a:rPr>
              <a:t>Scientific American, 5 </a:t>
            </a:r>
            <a:r>
              <a:rPr lang="en-GB" sz="1600" dirty="0">
                <a:solidFill>
                  <a:srgbClr val="003399"/>
                </a:solidFill>
              </a:rPr>
              <a:t>(231):116-120</a:t>
            </a:r>
            <a:r>
              <a:rPr lang="en-GB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1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400" y="6245225"/>
            <a:ext cx="514400" cy="476250"/>
          </a:xfrm>
        </p:spPr>
        <p:txBody>
          <a:bodyPr/>
          <a:lstStyle/>
          <a:p>
            <a:fld id="{81342CE4-2258-436A-BBD1-8DEDE4ACA922}" type="slidenum">
              <a:rPr lang="en-US" sz="1200" b="1" smtClean="0">
                <a:solidFill>
                  <a:srgbClr val="003399"/>
                </a:solidFill>
                <a:latin typeface="Calibri" pitchFamily="34" charset="0"/>
              </a:rPr>
              <a:pPr/>
              <a:t>3</a:t>
            </a:fld>
            <a:endParaRPr lang="en-US" sz="12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29600" cy="792089"/>
          </a:xfrm>
        </p:spPr>
        <p:txBody>
          <a:bodyPr/>
          <a:lstStyle/>
          <a:p>
            <a:r>
              <a:rPr lang="en-GB" b="1" dirty="0" smtClean="0">
                <a:solidFill>
                  <a:srgbClr val="003399"/>
                </a:solidFill>
                <a:latin typeface="Calibri" pitchFamily="34" charset="0"/>
              </a:rPr>
              <a:t>Background to study</a:t>
            </a:r>
            <a:endParaRPr lang="en-GB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00599"/>
          </a:xfrm>
        </p:spPr>
        <p:txBody>
          <a:bodyPr/>
          <a:lstStyle/>
          <a:p>
            <a:endParaRPr lang="en-GB" sz="800" b="1" dirty="0" smtClean="0">
              <a:latin typeface="Calibri" pitchFamily="34" charset="0"/>
            </a:endParaRPr>
          </a:p>
          <a:p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The</a:t>
            </a:r>
            <a:r>
              <a:rPr lang="en-GB" sz="1900" i="1" dirty="0" smtClean="0">
                <a:solidFill>
                  <a:srgbClr val="003399"/>
                </a:solidFill>
                <a:latin typeface="Calibri" pitchFamily="34" charset="0"/>
              </a:rPr>
              <a:t> Morrill </a:t>
            </a:r>
            <a:r>
              <a:rPr lang="en-GB" sz="1900" i="1" dirty="0">
                <a:solidFill>
                  <a:srgbClr val="003399"/>
                </a:solidFill>
                <a:latin typeface="Calibri" pitchFamily="34" charset="0"/>
              </a:rPr>
              <a:t>Land Grant College </a:t>
            </a:r>
            <a:r>
              <a:rPr lang="en-GB" sz="1900" i="1" dirty="0" smtClean="0">
                <a:solidFill>
                  <a:srgbClr val="003399"/>
                </a:solidFill>
                <a:latin typeface="Calibri" pitchFamily="34" charset="0"/>
              </a:rPr>
              <a:t>Act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of 1862 supported the establishment of US state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colleges for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agriculture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and the </a:t>
            </a:r>
            <a:r>
              <a:rPr lang="en-GB" sz="1900" i="1" dirty="0" smtClean="0">
                <a:solidFill>
                  <a:srgbClr val="003399"/>
                </a:solidFill>
                <a:latin typeface="Calibri" pitchFamily="34" charset="0"/>
              </a:rPr>
              <a:t>Hatch Act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 (1887) the development of state agricultural experiment stations. The </a:t>
            </a:r>
            <a:r>
              <a:rPr lang="en-GB" sz="1900" i="1" dirty="0" smtClean="0">
                <a:solidFill>
                  <a:srgbClr val="003399"/>
                </a:solidFill>
                <a:latin typeface="Calibri" pitchFamily="34" charset="0"/>
              </a:rPr>
              <a:t>Smith-Lever </a:t>
            </a:r>
            <a:r>
              <a:rPr lang="en-GB" sz="1900" i="1" dirty="0">
                <a:solidFill>
                  <a:srgbClr val="003399"/>
                </a:solidFill>
                <a:latin typeface="Calibri" pitchFamily="34" charset="0"/>
              </a:rPr>
              <a:t>Act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(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1914)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created a Cooperative Extension Service associated with each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US land-grant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institution. </a:t>
            </a:r>
            <a:endParaRPr lang="en-GB" sz="1900" dirty="0" smtClean="0">
              <a:solidFill>
                <a:srgbClr val="003399"/>
              </a:solidFill>
              <a:latin typeface="Calibri" pitchFamily="34" charset="0"/>
            </a:endParaRPr>
          </a:p>
          <a:p>
            <a:endParaRPr lang="en-GB" sz="800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The 1925 </a:t>
            </a:r>
            <a:r>
              <a:rPr lang="en-GB" sz="1900" i="1" dirty="0" smtClean="0">
                <a:solidFill>
                  <a:srgbClr val="003399"/>
                </a:solidFill>
                <a:latin typeface="Calibri" pitchFamily="34" charset="0"/>
              </a:rPr>
              <a:t>Purnell Act,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with a focus on agricultural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economics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and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rural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sociology, enabled the US Department of Agriculture (USDA) to collect evidence of farm women’s time use across a number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of state agricultural experiment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stations.</a:t>
            </a:r>
          </a:p>
          <a:p>
            <a:endParaRPr lang="en-GB" sz="800" dirty="0" smtClean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Dr Hildegard Kneeland, a Home Economist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employed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by the US Bureau of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Economics conducted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diary surveys from ‘farm’, ‘town’ and ‘college’ women for comparative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purposes. Her 1929 </a:t>
            </a:r>
            <a:r>
              <a:rPr lang="en-GB" sz="1900" i="1" dirty="0" smtClean="0">
                <a:solidFill>
                  <a:srgbClr val="003399"/>
                </a:solidFill>
                <a:latin typeface="Calibri" pitchFamily="34" charset="0"/>
              </a:rPr>
              <a:t>Annals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 article sets out a modern case for accounting extensions to recognise women’s unpaid domestic work.</a:t>
            </a:r>
          </a:p>
          <a:p>
            <a:endParaRPr lang="en-GB" sz="800" dirty="0" smtClean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Published tabular </a:t>
            </a:r>
            <a:r>
              <a:rPr lang="en-GB" sz="1900" dirty="0">
                <a:solidFill>
                  <a:srgbClr val="003399"/>
                </a:solidFill>
                <a:latin typeface="Calibri" pitchFamily="34" charset="0"/>
              </a:rPr>
              <a:t>results </a:t>
            </a:r>
            <a:r>
              <a:rPr lang="en-GB" sz="1900" dirty="0" smtClean="0">
                <a:solidFill>
                  <a:srgbClr val="003399"/>
                </a:solidFill>
                <a:latin typeface="Calibri" pitchFamily="34" charset="0"/>
              </a:rPr>
              <a:t>from the original USDA researcher-produced summaries has been used (in Vanek 1974, 1978; Ramey 2009) but the individual-level micro-data have not been available until now for analysis.</a:t>
            </a:r>
          </a:p>
        </p:txBody>
      </p:sp>
    </p:spTree>
    <p:extLst>
      <p:ext uri="{BB962C8B-B14F-4D97-AF65-F5344CB8AC3E}">
        <p14:creationId xmlns:p14="http://schemas.microsoft.com/office/powerpoint/2010/main" val="41624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03399"/>
                </a:solidFill>
                <a:latin typeface="Calibri" pitchFamily="34" charset="0"/>
              </a:rPr>
              <a:t>Materials so far recovered</a:t>
            </a:r>
            <a:endParaRPr lang="en-GB" sz="40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3"/>
          </a:xfrm>
        </p:spPr>
        <p:txBody>
          <a:bodyPr/>
          <a:lstStyle/>
          <a:p>
            <a:endParaRPr lang="en-GB" sz="500" b="1" dirty="0"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Originally &gt;1500 </a:t>
            </a:r>
            <a:r>
              <a:rPr lang="en-GB" sz="24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women </a:t>
            </a:r>
            <a:r>
              <a:rPr lang="en-GB" sz="24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‘farm’ and ‘town’ were surveyed across the United States. The recovered material includes:</a:t>
            </a:r>
          </a:p>
          <a:p>
            <a:endParaRPr lang="en-GB" sz="500" dirty="0" smtClean="0">
              <a:solidFill>
                <a:srgbClr val="003399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Researcher-produced diary-based weekly minutes summary tables in 60 activities, plus </a:t>
            </a:r>
            <a:r>
              <a:rPr lang="en-GB" sz="20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weekly help totals in various specific household tasks) for 566 </a:t>
            </a:r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farm and other rural women </a:t>
            </a:r>
            <a:r>
              <a:rPr lang="en-GB" sz="20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mainly from New York, California and </a:t>
            </a:r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Michigan States.</a:t>
            </a:r>
          </a:p>
          <a:p>
            <a:pPr lvl="1"/>
            <a:endParaRPr lang="en-GB" sz="500" dirty="0" smtClean="0">
              <a:solidFill>
                <a:srgbClr val="003399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Seven-day </a:t>
            </a:r>
            <a:r>
              <a:rPr lang="en-GB" sz="20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own-words diaries, </a:t>
            </a:r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detailed supplementary </a:t>
            </a:r>
            <a:r>
              <a:rPr lang="en-GB" sz="20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questionnaires (household composition and characteristics, </a:t>
            </a:r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appliances, </a:t>
            </a:r>
            <a:r>
              <a:rPr lang="en-GB" sz="20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equipment) and researcher-produced summary sheets for 77 </a:t>
            </a:r>
            <a:r>
              <a:rPr lang="en-GB" sz="20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‘College’ women (Kneeland’s study). </a:t>
            </a:r>
          </a:p>
          <a:p>
            <a:pPr lvl="1"/>
            <a:endParaRPr lang="en-GB" sz="500" dirty="0" smtClean="0">
              <a:solidFill>
                <a:srgbClr val="003399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We have digitised all </a:t>
            </a:r>
            <a:r>
              <a:rPr lang="en-GB" sz="2400" dirty="0" smtClean="0">
                <a:solidFill>
                  <a:srgbClr val="003399"/>
                </a:solidFill>
                <a:latin typeface="Calibri" pitchFamily="34" charset="0"/>
                <a:cs typeface="Calibri" panose="020F0502020204030204" pitchFamily="34" charset="0"/>
              </a:rPr>
              <a:t>of the recovered records by scanning them and entering the data into a large database ready for analysis (SPSS, STATA).</a:t>
            </a:r>
            <a:endParaRPr lang="en-GB" dirty="0" smtClean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400" y="6245225"/>
            <a:ext cx="514400" cy="476250"/>
          </a:xfrm>
        </p:spPr>
        <p:txBody>
          <a:bodyPr/>
          <a:lstStyle/>
          <a:p>
            <a:fld id="{81342CE4-2258-436A-BBD1-8DEDE4ACA922}" type="slidenum">
              <a:rPr lang="en-US" sz="1200" b="1" smtClean="0">
                <a:solidFill>
                  <a:srgbClr val="003399"/>
                </a:solidFill>
                <a:latin typeface="Calibri" pitchFamily="34" charset="0"/>
              </a:rPr>
              <a:pPr/>
              <a:t>4</a:t>
            </a:fld>
            <a:endParaRPr lang="en-US" sz="12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14" y="-1"/>
            <a:ext cx="8229600" cy="558039"/>
          </a:xfrm>
        </p:spPr>
        <p:txBody>
          <a:bodyPr/>
          <a:lstStyle/>
          <a:p>
            <a:r>
              <a:rPr lang="en-GB" sz="3000" b="1" dirty="0" smtClean="0">
                <a:solidFill>
                  <a:srgbClr val="003399"/>
                </a:solidFill>
                <a:latin typeface="Calibri" pitchFamily="34" charset="0"/>
              </a:rPr>
              <a:t>Examples </a:t>
            </a:r>
            <a:r>
              <a:rPr lang="en-GB" sz="3000" b="1" dirty="0">
                <a:solidFill>
                  <a:srgbClr val="003399"/>
                </a:solidFill>
                <a:latin typeface="Calibri" pitchFamily="34" charset="0"/>
              </a:rPr>
              <a:t>of </a:t>
            </a:r>
            <a:r>
              <a:rPr lang="en-GB" sz="3000" b="1" dirty="0" smtClean="0">
                <a:solidFill>
                  <a:srgbClr val="003399"/>
                </a:solidFill>
                <a:latin typeface="Calibri" pitchFamily="34" charset="0"/>
              </a:rPr>
              <a:t>7-day own-words diary (1930)</a:t>
            </a:r>
            <a:endParaRPr lang="en-GB" sz="3000" dirty="0">
              <a:solidFill>
                <a:srgbClr val="00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924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2484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7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GB" sz="2600" b="1" dirty="0" smtClean="0">
                <a:solidFill>
                  <a:srgbClr val="003399"/>
                </a:solidFill>
                <a:latin typeface="Calibri" pitchFamily="34" charset="0"/>
              </a:rPr>
              <a:t>Example of USDA researcher-produced ‘summary record’</a:t>
            </a:r>
            <a:endParaRPr lang="en-GB" sz="2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55"/>
          <a:stretch/>
        </p:blipFill>
        <p:spPr bwMode="auto">
          <a:xfrm>
            <a:off x="386903" y="980728"/>
            <a:ext cx="389706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08203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0016" y="6309319"/>
            <a:ext cx="382464" cy="412156"/>
          </a:xfrm>
        </p:spPr>
        <p:txBody>
          <a:bodyPr/>
          <a:lstStyle/>
          <a:p>
            <a:fld id="{F09F8528-A62E-4B60-BAD6-407D5B78578D}" type="slidenum">
              <a:rPr lang="en-US" sz="1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1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b="1" dirty="0">
                <a:solidFill>
                  <a:srgbClr val="003399"/>
                </a:solidFill>
                <a:latin typeface="Calibri" pitchFamily="34" charset="0"/>
              </a:rPr>
              <a:t>Methods for </a:t>
            </a:r>
            <a:r>
              <a:rPr lang="en-GB" sz="3400" b="1" dirty="0" smtClean="0">
                <a:solidFill>
                  <a:srgbClr val="003399"/>
                </a:solidFill>
                <a:latin typeface="Calibri" pitchFamily="34" charset="0"/>
              </a:rPr>
              <a:t>identifying women’s individual </a:t>
            </a:r>
            <a:r>
              <a:rPr lang="en-GB" sz="3400" b="1" dirty="0">
                <a:solidFill>
                  <a:srgbClr val="003399"/>
                </a:solidFill>
                <a:latin typeface="Calibri" pitchFamily="34" charset="0"/>
              </a:rPr>
              <a:t>and household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69954"/>
          </a:xfrm>
        </p:spPr>
        <p:txBody>
          <a:bodyPr/>
          <a:lstStyle/>
          <a:p>
            <a:endParaRPr lang="en-GB" sz="800" b="1" dirty="0" smtClean="0"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itchFamily="34" charset="0"/>
              </a:rPr>
              <a:t>Family and given names/initials and address were attached to the 566 USDA researcher-prepared aggregate summaries.</a:t>
            </a:r>
          </a:p>
          <a:p>
            <a:endParaRPr lang="en-GB" sz="500" dirty="0" smtClean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003399"/>
                </a:solidFill>
                <a:latin typeface="Calibri" pitchFamily="34" charset="0"/>
              </a:rPr>
              <a:t>These were matched to records in ‘Ancestry.com’ including:</a:t>
            </a:r>
          </a:p>
          <a:p>
            <a:endParaRPr lang="en-GB" sz="500" dirty="0" smtClean="0">
              <a:solidFill>
                <a:srgbClr val="003399"/>
              </a:solidFill>
              <a:latin typeface="Calibri" pitchFamily="34" charset="0"/>
            </a:endParaRPr>
          </a:p>
          <a:p>
            <a:pPr lvl="1"/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US Federal Census micro-data to </a:t>
            </a:r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1940 (70-year embargo in US)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Birth, Death &amp; Marriage Indexes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Voting Registers (mainly Californian)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Social Security Numbers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City Directories</a:t>
            </a:r>
          </a:p>
          <a:p>
            <a:pPr lvl="1"/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Military records (including drafts)</a:t>
            </a:r>
          </a:p>
          <a:p>
            <a:pPr lvl="1"/>
            <a:r>
              <a:rPr lang="en-GB" sz="2100" dirty="0">
                <a:solidFill>
                  <a:srgbClr val="003399"/>
                </a:solidFill>
                <a:latin typeface="Calibri" pitchFamily="34" charset="0"/>
              </a:rPr>
              <a:t>I</a:t>
            </a:r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mmigration &amp; travel documents (passport applications, etc.)</a:t>
            </a:r>
          </a:p>
          <a:p>
            <a:pPr lvl="1"/>
            <a:r>
              <a:rPr lang="en-GB" sz="2100" dirty="0">
                <a:solidFill>
                  <a:srgbClr val="003399"/>
                </a:solidFill>
                <a:latin typeface="Calibri" pitchFamily="34" charset="0"/>
              </a:rPr>
              <a:t>O</a:t>
            </a:r>
            <a:r>
              <a:rPr lang="en-GB" sz="2100" dirty="0" smtClean="0">
                <a:solidFill>
                  <a:srgbClr val="003399"/>
                </a:solidFill>
                <a:latin typeface="Calibri" pitchFamily="34" charset="0"/>
              </a:rPr>
              <a:t>ther material (obituaries, newspaper articles, photographs,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476250"/>
          </a:xfrm>
        </p:spPr>
        <p:txBody>
          <a:bodyPr/>
          <a:lstStyle/>
          <a:p>
            <a:fld id="{81342CE4-2258-436A-BBD1-8DEDE4ACA922}" type="slidenum">
              <a:rPr lang="en-US" sz="1200" b="1" smtClean="0">
                <a:solidFill>
                  <a:srgbClr val="003399"/>
                </a:solidFill>
                <a:latin typeface="Calibri" pitchFamily="34" charset="0"/>
              </a:rPr>
              <a:pPr/>
              <a:t>7</a:t>
            </a:fld>
            <a:endParaRPr lang="en-US" sz="12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Federal Census 1930 </a:t>
            </a:r>
            <a:endParaRPr lang="en-GB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071" r="4596" b="6273"/>
          <a:stretch/>
        </p:blipFill>
        <p:spPr bwMode="auto">
          <a:xfrm>
            <a:off x="458677" y="980728"/>
            <a:ext cx="8149701" cy="568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59"/>
            <a:ext cx="8229600" cy="1200218"/>
          </a:xfrm>
        </p:spPr>
        <p:txBody>
          <a:bodyPr/>
          <a:lstStyle/>
          <a:p>
            <a:r>
              <a:rPr lang="en-GB" b="1" dirty="0">
                <a:solidFill>
                  <a:srgbClr val="003399"/>
                </a:solidFill>
                <a:latin typeface="Calibri" pitchFamily="34" charset="0"/>
              </a:rPr>
              <a:t>Census database </a:t>
            </a:r>
            <a:r>
              <a:rPr lang="en-GB" b="1" dirty="0" smtClean="0">
                <a:solidFill>
                  <a:srgbClr val="003399"/>
                </a:solidFill>
                <a:latin typeface="Calibri" pitchFamily="34" charset="0"/>
              </a:rPr>
              <a:t>variables</a:t>
            </a:r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538736" cy="4896544"/>
          </a:xfrm>
        </p:spPr>
        <p:txBody>
          <a:bodyPr/>
          <a:lstStyle/>
          <a:p>
            <a:endParaRPr lang="en-GB" sz="500" b="1" dirty="0" smtClean="0">
              <a:latin typeface="Calibri" pitchFamily="34" charset="0"/>
            </a:endParaRPr>
          </a:p>
          <a:p>
            <a:r>
              <a:rPr lang="en-GB" sz="2200" dirty="0" smtClean="0">
                <a:solidFill>
                  <a:srgbClr val="003399"/>
                </a:solidFill>
                <a:latin typeface="Calibri" pitchFamily="34" charset="0"/>
              </a:rPr>
              <a:t>For </a:t>
            </a:r>
            <a:r>
              <a:rPr lang="en-GB" sz="2200" dirty="0">
                <a:solidFill>
                  <a:srgbClr val="003399"/>
                </a:solidFill>
                <a:latin typeface="Calibri" pitchFamily="34" charset="0"/>
              </a:rPr>
              <a:t>diarist and </a:t>
            </a:r>
            <a:r>
              <a:rPr lang="en-GB" sz="2200" dirty="0" smtClean="0">
                <a:solidFill>
                  <a:srgbClr val="003399"/>
                </a:solidFill>
                <a:latin typeface="Calibri" pitchFamily="34" charset="0"/>
              </a:rPr>
              <a:t>husband data from two censuses (mainly 1920 </a:t>
            </a:r>
            <a:r>
              <a:rPr lang="en-GB" sz="2200" dirty="0">
                <a:solidFill>
                  <a:srgbClr val="003399"/>
                </a:solidFill>
                <a:latin typeface="Calibri" pitchFamily="34" charset="0"/>
              </a:rPr>
              <a:t>&amp; </a:t>
            </a:r>
            <a:r>
              <a:rPr lang="en-GB" sz="2200" dirty="0" smtClean="0">
                <a:solidFill>
                  <a:srgbClr val="003399"/>
                </a:solidFill>
                <a:latin typeface="Calibri" pitchFamily="34" charset="0"/>
              </a:rPr>
              <a:t>1930).</a:t>
            </a:r>
          </a:p>
          <a:p>
            <a:endParaRPr lang="en-GB" sz="500" dirty="0" smtClean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GB" sz="2200" dirty="0" smtClean="0">
                <a:solidFill>
                  <a:srgbClr val="003399"/>
                </a:solidFill>
                <a:latin typeface="Calibri" pitchFamily="34" charset="0"/>
              </a:rPr>
              <a:t>‘Farm’ &amp; ‘town’ women’s family characteristics derived </a:t>
            </a:r>
            <a:r>
              <a:rPr lang="en-GB" sz="2200" dirty="0">
                <a:solidFill>
                  <a:srgbClr val="003399"/>
                </a:solidFill>
                <a:latin typeface="Calibri" pitchFamily="34" charset="0"/>
              </a:rPr>
              <a:t>from </a:t>
            </a:r>
            <a:r>
              <a:rPr lang="en-GB" sz="2200" dirty="0" smtClean="0">
                <a:solidFill>
                  <a:srgbClr val="003399"/>
                </a:solidFill>
                <a:latin typeface="Calibri" pitchFamily="34" charset="0"/>
              </a:rPr>
              <a:t>household census record (husband head of household in 1920 census).</a:t>
            </a:r>
          </a:p>
          <a:p>
            <a:endParaRPr lang="en-GB" sz="500" dirty="0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en-GB" sz="2200" dirty="0">
                <a:solidFill>
                  <a:srgbClr val="003399"/>
                </a:solidFill>
                <a:latin typeface="Calibri" pitchFamily="34" charset="0"/>
              </a:rPr>
              <a:t>94% of aggregate records matched to census </a:t>
            </a:r>
            <a:r>
              <a:rPr lang="en-GB" sz="2200" dirty="0" smtClean="0">
                <a:solidFill>
                  <a:srgbClr val="003399"/>
                </a:solidFill>
                <a:latin typeface="Calibri" pitchFamily="34" charset="0"/>
              </a:rPr>
              <a:t>records.</a:t>
            </a:r>
            <a:endParaRPr lang="en-GB" sz="2200" dirty="0">
              <a:solidFill>
                <a:srgbClr val="003399"/>
              </a:solidFill>
              <a:latin typeface="Calibri" pitchFamily="34" charset="0"/>
            </a:endParaRPr>
          </a:p>
          <a:p>
            <a:endParaRPr lang="en-GB" sz="2200" b="1" dirty="0"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5976217"/>
              </p:ext>
            </p:extLst>
          </p:nvPr>
        </p:nvGraphicFramePr>
        <p:xfrm>
          <a:off x="4211960" y="1412776"/>
          <a:ext cx="4608834" cy="5019516"/>
        </p:xfrm>
        <a:graphic>
          <a:graphicData uri="http://schemas.openxmlformats.org/drawingml/2006/table">
            <a:tbl>
              <a:tblPr firstRow="1" firstCol="1" bandRow="1"/>
              <a:tblGrid>
                <a:gridCol w="2088554"/>
                <a:gridCol w="2520280"/>
              </a:tblGrid>
              <a:tr h="576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</a:t>
                      </a:r>
                      <a:r>
                        <a:rPr lang="en-GB" sz="16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oll</a:t>
                      </a:r>
                      <a:r>
                        <a:rPr lang="en-GB" sz="16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Enumeration District</a:t>
                      </a:r>
                      <a:endParaRPr lang="en-GB" sz="16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Children living in household (name/age/sex)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Address at 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Censuses and </a:t>
                      </a: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USDA Survey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household members (parents/step-children/other family/ 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servants/lodgers)</a:t>
                      </a:r>
                      <a:endParaRPr lang="en-GB" sz="16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Rent/own</a:t>
                      </a:r>
                      <a:r>
                        <a:rPr lang="en-GB" sz="16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 </a:t>
                      </a: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 parents’ 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 relatives’ home/other</a:t>
                      </a:r>
                      <a:endParaRPr lang="en-GB" sz="16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Place of birth (diarist, husband 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and parents</a:t>
                      </a: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Live on farm?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Race/immigrant/dates of immigration/naturalised?/mother </a:t>
                      </a: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tongue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Own radio? (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1930 census)</a:t>
                      </a:r>
                      <a:endParaRPr lang="en-GB" sz="16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War veteran (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WW1/Spanish</a:t>
                      </a:r>
                      <a:r>
                        <a:rPr lang="en-GB" sz="16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American War</a:t>
                      </a: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Occupation &amp; industry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Birth &amp; Death Index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Employed at Census?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Maiden name of diarist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Attended College at Census?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Remarks</a:t>
                      </a:r>
                      <a:endParaRPr lang="en-GB" sz="16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0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xford slide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xford+CTUR">
  <a:themeElements>
    <a:clrScheme name="2_Oxford slid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2_Oxford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xford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xford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xford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3865</TotalTime>
  <Words>2112</Words>
  <Application>Microsoft Office PowerPoint</Application>
  <PresentationFormat>On-screen Show (4:3)</PresentationFormat>
  <Paragraphs>454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2_Oxford slide</vt:lpstr>
      <vt:lpstr>Oxford+CTUR</vt:lpstr>
      <vt:lpstr>1_Oxford+CTUR</vt:lpstr>
      <vt:lpstr>2_Oxford+CTUR</vt:lpstr>
      <vt:lpstr>3_Oxford+CTUR</vt:lpstr>
      <vt:lpstr>4_Oxford+CTUR</vt:lpstr>
      <vt:lpstr>5_Oxford+CTUR</vt:lpstr>
      <vt:lpstr>6_Oxford+CTUR</vt:lpstr>
      <vt:lpstr>7_Oxford+CTUR</vt:lpstr>
      <vt:lpstr>8_Oxford+CTUR</vt:lpstr>
      <vt:lpstr>9_Oxford+CTUR</vt:lpstr>
      <vt:lpstr>10_Oxford+CTUR</vt:lpstr>
      <vt:lpstr>11_Oxford+CTUR</vt:lpstr>
      <vt:lpstr>12_Oxford+CTUR</vt:lpstr>
      <vt:lpstr>13_Oxford+CTUR</vt:lpstr>
      <vt:lpstr>14_Oxford+CTUR</vt:lpstr>
      <vt:lpstr>15_Oxford+CTUR</vt:lpstr>
      <vt:lpstr> 85 YEARS OF  US RURAL WOMEN’S TIME USE    Teresa Harms and Jonathan Gershuny Centre for Time Use Research  University of Oxford </vt:lpstr>
      <vt:lpstr>Outline of presentation</vt:lpstr>
      <vt:lpstr>Background to study</vt:lpstr>
      <vt:lpstr>Materials so far recovered</vt:lpstr>
      <vt:lpstr>Examples of 7-day own-words diary (1930)</vt:lpstr>
      <vt:lpstr>Example of USDA researcher-produced ‘summary record’</vt:lpstr>
      <vt:lpstr>Methods for identifying women’s individual and household characteristics</vt:lpstr>
      <vt:lpstr>US Federal Census 1930 </vt:lpstr>
      <vt:lpstr>Census database variables</vt:lpstr>
      <vt:lpstr>Farm or town samples?</vt:lpstr>
      <vt:lpstr>N and age-distributions, US diary samples</vt:lpstr>
      <vt:lpstr>The housework time “paradox”</vt:lpstr>
      <vt:lpstr>A selection bias effect</vt:lpstr>
      <vt:lpstr>What do we expect to find?</vt:lpstr>
      <vt:lpstr>PowerPoint Presentation</vt:lpstr>
      <vt:lpstr>PowerPoint Presentation</vt:lpstr>
      <vt:lpstr>Rural married women’s unpaid work minutes per day</vt:lpstr>
      <vt:lpstr>PowerPoint Presentation</vt:lpstr>
      <vt:lpstr>PowerPoint Presentation</vt:lpstr>
      <vt:lpstr>Why are these changes happening?</vt:lpstr>
      <vt:lpstr>Oaxaca decomposition of OLS regression</vt:lpstr>
      <vt:lpstr>Proportion of all historical change in time use related to behavioural  propensities</vt:lpstr>
      <vt:lpstr>Findings</vt:lpstr>
      <vt:lpstr>Findings</vt:lpstr>
      <vt:lpstr>References</vt:lpstr>
    </vt:vector>
  </TitlesOfParts>
  <Company>CTUR, Siciology, 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Gershuny</dc:creator>
  <cp:lastModifiedBy>JG</cp:lastModifiedBy>
  <cp:revision>125</cp:revision>
  <dcterms:created xsi:type="dcterms:W3CDTF">2006-10-02T09:30:01Z</dcterms:created>
  <dcterms:modified xsi:type="dcterms:W3CDTF">2014-06-19T16:03:46Z</dcterms:modified>
</cp:coreProperties>
</file>